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handoutMasterIdLst>
    <p:handoutMasterId r:id="rId109"/>
  </p:handoutMasterIdLst>
  <p:sldIdLst>
    <p:sldId id="256" r:id="rId2"/>
    <p:sldId id="325" r:id="rId3"/>
    <p:sldId id="327" r:id="rId4"/>
    <p:sldId id="746" r:id="rId5"/>
    <p:sldId id="763" r:id="rId6"/>
    <p:sldId id="762" r:id="rId7"/>
    <p:sldId id="761" r:id="rId8"/>
    <p:sldId id="1088" r:id="rId9"/>
    <p:sldId id="328" r:id="rId10"/>
    <p:sldId id="331" r:id="rId11"/>
    <p:sldId id="764" r:id="rId12"/>
    <p:sldId id="765" r:id="rId13"/>
    <p:sldId id="1036" r:id="rId14"/>
    <p:sldId id="766" r:id="rId15"/>
    <p:sldId id="737" r:id="rId16"/>
    <p:sldId id="326" r:id="rId17"/>
    <p:sldId id="788" r:id="rId18"/>
    <p:sldId id="790" r:id="rId19"/>
    <p:sldId id="322" r:id="rId20"/>
    <p:sldId id="787" r:id="rId21"/>
    <p:sldId id="801" r:id="rId22"/>
    <p:sldId id="791" r:id="rId23"/>
    <p:sldId id="1089" r:id="rId24"/>
    <p:sldId id="792" r:id="rId25"/>
    <p:sldId id="793" r:id="rId26"/>
    <p:sldId id="794" r:id="rId27"/>
    <p:sldId id="795" r:id="rId28"/>
    <p:sldId id="286" r:id="rId29"/>
    <p:sldId id="783" r:id="rId30"/>
    <p:sldId id="303" r:id="rId31"/>
    <p:sldId id="976" r:id="rId32"/>
    <p:sldId id="977" r:id="rId33"/>
    <p:sldId id="975" r:id="rId34"/>
    <p:sldId id="332" r:id="rId35"/>
    <p:sldId id="1122" r:id="rId36"/>
    <p:sldId id="771" r:id="rId37"/>
    <p:sldId id="772" r:id="rId38"/>
    <p:sldId id="978" r:id="rId39"/>
    <p:sldId id="773" r:id="rId40"/>
    <p:sldId id="304" r:id="rId41"/>
    <p:sldId id="300" r:id="rId42"/>
    <p:sldId id="289" r:id="rId43"/>
    <p:sldId id="308" r:id="rId44"/>
    <p:sldId id="774" r:id="rId45"/>
    <p:sldId id="775" r:id="rId46"/>
    <p:sldId id="986" r:id="rId47"/>
    <p:sldId id="776" r:id="rId48"/>
    <p:sldId id="305" r:id="rId49"/>
    <p:sldId id="323" r:id="rId50"/>
    <p:sldId id="999" r:id="rId51"/>
    <p:sldId id="1000" r:id="rId52"/>
    <p:sldId id="1007" r:id="rId53"/>
    <p:sldId id="1090" r:id="rId54"/>
    <p:sldId id="1091" r:id="rId55"/>
    <p:sldId id="981" r:id="rId56"/>
    <p:sldId id="984" r:id="rId57"/>
    <p:sldId id="982" r:id="rId58"/>
    <p:sldId id="722" r:id="rId59"/>
    <p:sldId id="749" r:id="rId60"/>
    <p:sldId id="1123" r:id="rId61"/>
    <p:sldId id="750" r:id="rId62"/>
    <p:sldId id="752" r:id="rId63"/>
    <p:sldId id="745" r:id="rId64"/>
    <p:sldId id="1060" r:id="rId65"/>
    <p:sldId id="1068" r:id="rId66"/>
    <p:sldId id="758" r:id="rId67"/>
    <p:sldId id="1081" r:id="rId68"/>
    <p:sldId id="1082" r:id="rId69"/>
    <p:sldId id="278" r:id="rId70"/>
    <p:sldId id="1010" r:id="rId71"/>
    <p:sldId id="1011" r:id="rId72"/>
    <p:sldId id="1006" r:id="rId73"/>
    <p:sldId id="779" r:id="rId74"/>
    <p:sldId id="1013" r:id="rId75"/>
    <p:sldId id="1009" r:id="rId76"/>
    <p:sldId id="760" r:id="rId77"/>
    <p:sldId id="307" r:id="rId78"/>
    <p:sldId id="306" r:id="rId79"/>
    <p:sldId id="309" r:id="rId80"/>
    <p:sldId id="796" r:id="rId81"/>
    <p:sldId id="299" r:id="rId82"/>
    <p:sldId id="994" r:id="rId83"/>
    <p:sldId id="292" r:id="rId84"/>
    <p:sldId id="780" r:id="rId85"/>
    <p:sldId id="797" r:id="rId86"/>
    <p:sldId id="285" r:id="rId87"/>
    <p:sldId id="311" r:id="rId88"/>
    <p:sldId id="287" r:id="rId89"/>
    <p:sldId id="989" r:id="rId90"/>
    <p:sldId id="995" r:id="rId91"/>
    <p:sldId id="781" r:id="rId92"/>
    <p:sldId id="990" r:id="rId93"/>
    <p:sldId id="293" r:id="rId94"/>
    <p:sldId id="295" r:id="rId95"/>
    <p:sldId id="301" r:id="rId96"/>
    <p:sldId id="288" r:id="rId97"/>
    <p:sldId id="296" r:id="rId98"/>
    <p:sldId id="732" r:id="rId99"/>
    <p:sldId id="714" r:id="rId100"/>
    <p:sldId id="1124" r:id="rId101"/>
    <p:sldId id="1125" r:id="rId102"/>
    <p:sldId id="1126" r:id="rId103"/>
    <p:sldId id="965" r:id="rId104"/>
    <p:sldId id="1127" r:id="rId105"/>
    <p:sldId id="691" r:id="rId106"/>
    <p:sldId id="717"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p:restoredTop sz="95477"/>
  </p:normalViewPr>
  <p:slideViewPr>
    <p:cSldViewPr snapToGrid="0" snapToObjects="1">
      <p:cViewPr varScale="1">
        <p:scale>
          <a:sx n="92" d="100"/>
          <a:sy n="92" d="100"/>
        </p:scale>
        <p:origin x="192" y="304"/>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11/30/25</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11/30/25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3A34-2271-82F3-31ED-6639BFAB7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7A63E-2DFE-1702-D416-DECBE7E55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9D868-4326-FEB0-BF38-FBB1812276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087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0602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5550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9767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2503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249F-B7CC-457E-84E9-112BB0675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D2A17-3FE9-A4B2-CD64-E2B4811B1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0B966-B76C-2CA8-8CB1-9E986EDACC36}"/>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905ABE4E-25C6-0A1D-A5E6-F19F3789DBC2}"/>
              </a:ext>
            </a:extLst>
          </p:cNvPr>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4143495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7559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99885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4540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4271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54466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8710046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119743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11/30/25</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11/30/25</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11/30/25</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11/30/25</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11/30/25</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11/30/25</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11/30/25</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11/30/25</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11/30/25</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11/30/25</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11/30/25</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11/30/25</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0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0.png"/></Relationships>
</file>

<file path=ppt/slides/_rels/slide2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29.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4.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3" Type="http://schemas.openxmlformats.org/officeDocument/2006/relationships/image" Target="../media/image540.png"/><Relationship Id="rId18" Type="http://schemas.openxmlformats.org/officeDocument/2006/relationships/image" Target="../media/image56.png"/><Relationship Id="rId3" Type="http://schemas.openxmlformats.org/officeDocument/2006/relationships/image" Target="../media/image431.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6.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0.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701.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5.png"/><Relationship Id="rId7" Type="http://schemas.openxmlformats.org/officeDocument/2006/relationships/image" Target="../media/image76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52.png"/><Relationship Id="rId5" Type="http://schemas.openxmlformats.org/officeDocument/2006/relationships/image" Target="../media/image742.png"/><Relationship Id="rId4" Type="http://schemas.openxmlformats.org/officeDocument/2006/relationships/image" Target="../media/image730.png"/></Relationships>
</file>

<file path=ppt/slides/_rels/slide46.xml.rels><?xml version="1.0" encoding="UTF-8" standalone="yes"?>
<Relationships xmlns="http://schemas.openxmlformats.org/package/2006/relationships"><Relationship Id="rId3" Type="http://schemas.openxmlformats.org/officeDocument/2006/relationships/image" Target="../media/image65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79.png"/><Relationship Id="rId7" Type="http://schemas.openxmlformats.org/officeDocument/2006/relationships/image" Target="../media/image74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82.png"/><Relationship Id="rId11" Type="http://schemas.openxmlformats.org/officeDocument/2006/relationships/image" Target="../media/image84.png"/><Relationship Id="rId5" Type="http://schemas.openxmlformats.org/officeDocument/2006/relationships/image" Target="../media/image720.png"/><Relationship Id="rId10" Type="http://schemas.openxmlformats.org/officeDocument/2006/relationships/image" Target="../media/image83.png"/><Relationship Id="rId4" Type="http://schemas.openxmlformats.org/officeDocument/2006/relationships/image" Target="../media/image66.jpeg"/><Relationship Id="rId9"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30.png"/></Relationships>
</file>

<file path=ppt/slides/_rels/slide52.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5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650.png"/><Relationship Id="rId4" Type="http://schemas.openxmlformats.org/officeDocument/2006/relationships/image" Target="../media/image340.png"/></Relationships>
</file>

<file path=ppt/slides/_rels/slide54.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55.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960.png"/><Relationship Id="rId4" Type="http://schemas.openxmlformats.org/officeDocument/2006/relationships/image" Target="../media/image951.png"/></Relationships>
</file>

<file path=ppt/slides/_rels/slide64.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840.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00.png"/><Relationship Id="rId11" Type="http://schemas.openxmlformats.org/officeDocument/2006/relationships/image" Target="../media/image101.png"/><Relationship Id="rId5" Type="http://schemas.openxmlformats.org/officeDocument/2006/relationships/image" Target="../media/image892.png"/><Relationship Id="rId10" Type="http://schemas.openxmlformats.org/officeDocument/2006/relationships/image" Target="../media/image100.png"/><Relationship Id="rId4" Type="http://schemas.openxmlformats.org/officeDocument/2006/relationships/image" Target="../media/image880.png"/><Relationship Id="rId9" Type="http://schemas.openxmlformats.org/officeDocument/2006/relationships/image" Target="../media/image99.png"/></Relationships>
</file>

<file path=ppt/slides/_rels/slide6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3.png"/><Relationship Id="rId3" Type="http://schemas.openxmlformats.org/officeDocument/2006/relationships/image" Target="../media/image881.png"/><Relationship Id="rId21" Type="http://schemas.openxmlformats.org/officeDocument/2006/relationships/image" Target="../media/image126.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2.png"/><Relationship Id="rId2" Type="http://schemas.openxmlformats.org/officeDocument/2006/relationships/notesSlide" Target="../notesSlides/notesSlide45.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19" Type="http://schemas.openxmlformats.org/officeDocument/2006/relationships/image" Target="../media/image12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7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7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280.png"/></Relationships>
</file>

<file path=ppt/slides/_rels/slide7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75.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31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312.png"/></Relationships>
</file>

<file path=ppt/slides/_rels/slide7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931.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6.gif"/><Relationship Id="rId3" Type="http://schemas.openxmlformats.org/officeDocument/2006/relationships/image" Target="../media/image15.png"/><Relationship Id="rId7" Type="http://schemas.openxmlformats.org/officeDocument/2006/relationships/image" Target="../media/image70.png"/><Relationship Id="rId12"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0.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81.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150.png"/><Relationship Id="rId4" Type="http://schemas.openxmlformats.org/officeDocument/2006/relationships/image" Target="../media/image1140.png"/></Relationships>
</file>

<file path=ppt/slides/_rels/slide82.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1351.png"/><Relationship Id="rId4" Type="http://schemas.openxmlformats.org/officeDocument/2006/relationships/image" Target="../media/image5800.png"/></Relationships>
</file>

<file path=ppt/slides/_rels/slide8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36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40.png"/></Relationships>
</file>

<file path=ppt/slides/_rels/slide97.xml.rels><?xml version="1.0" encoding="UTF-8" standalone="yes"?>
<Relationships xmlns="http://schemas.openxmlformats.org/package/2006/relationships"><Relationship Id="rId3" Type="http://schemas.openxmlformats.org/officeDocument/2006/relationships/image" Target="../media/image139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 Part 1</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11052024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207776"/>
            <a:ext cx="10515600" cy="869909"/>
          </a:xfrm>
        </p:spPr>
        <p:txBody>
          <a:bodyPr/>
          <a:lstStyle/>
          <a:p>
            <a:pPr algn="ctr"/>
            <a:r>
              <a:rPr lang="en-US" dirty="0">
                <a:latin typeface="Calibri" panose="020F0502020204030204" pitchFamily="34" charset="0"/>
                <a:cs typeface="Calibri" panose="020F0502020204030204" pitchFamily="34" charset="0"/>
              </a:rPr>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2514394"/>
                <a:ext cx="10515600" cy="3197637"/>
              </a:xfrm>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2514394"/>
                <a:ext cx="10515600" cy="3197637"/>
              </a:xfrm>
              <a:blipFill>
                <a:blip r:embed="rId2"/>
                <a:stretch>
                  <a:fillRect l="-603" t="-19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555 Equivalent</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16" name="Group 15">
            <a:extLst>
              <a:ext uri="{FF2B5EF4-FFF2-40B4-BE49-F238E27FC236}">
                <a16:creationId xmlns:a16="http://schemas.microsoft.com/office/drawing/2014/main" id="{02F96AE0-5999-00CF-095F-390BB354FDEE}"/>
              </a:ext>
            </a:extLst>
          </p:cNvPr>
          <p:cNvGrpSpPr/>
          <p:nvPr/>
        </p:nvGrpSpPr>
        <p:grpSpPr>
          <a:xfrm>
            <a:off x="1335973" y="2089067"/>
            <a:ext cx="1676400" cy="1371600"/>
            <a:chOff x="1295400" y="1447800"/>
            <a:chExt cx="1676400" cy="1371600"/>
          </a:xfrm>
        </p:grpSpPr>
        <p:grpSp>
          <p:nvGrpSpPr>
            <p:cNvPr id="4" name="Group 39">
              <a:extLst>
                <a:ext uri="{FF2B5EF4-FFF2-40B4-BE49-F238E27FC236}">
                  <a16:creationId xmlns:a16="http://schemas.microsoft.com/office/drawing/2014/main" id="{51D7A567-827A-DAD0-2571-AF8D982EC5E3}"/>
                </a:ext>
              </a:extLst>
            </p:cNvPr>
            <p:cNvGrpSpPr>
              <a:grpSpLocks/>
            </p:cNvGrpSpPr>
            <p:nvPr/>
          </p:nvGrpSpPr>
          <p:grpSpPr bwMode="auto">
            <a:xfrm>
              <a:off x="1295400" y="1447800"/>
              <a:ext cx="1676400" cy="1371600"/>
              <a:chOff x="2496" y="1968"/>
              <a:chExt cx="1056" cy="864"/>
            </a:xfrm>
          </p:grpSpPr>
          <p:sp>
            <p:nvSpPr>
              <p:cNvPr id="8" name="Line 40">
                <a:extLst>
                  <a:ext uri="{FF2B5EF4-FFF2-40B4-BE49-F238E27FC236}">
                    <a16:creationId xmlns:a16="http://schemas.microsoft.com/office/drawing/2014/main" id="{EA6D8E87-4F88-8BEF-A2A0-C62597F30C3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41">
                <a:extLst>
                  <a:ext uri="{FF2B5EF4-FFF2-40B4-BE49-F238E27FC236}">
                    <a16:creationId xmlns:a16="http://schemas.microsoft.com/office/drawing/2014/main" id="{C91D2F47-64B7-4A73-0CF7-E82951C4185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42">
                <a:extLst>
                  <a:ext uri="{FF2B5EF4-FFF2-40B4-BE49-F238E27FC236}">
                    <a16:creationId xmlns:a16="http://schemas.microsoft.com/office/drawing/2014/main" id="{171F2E66-946E-A069-4386-DFFF0231797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Freeform 43">
                <a:extLst>
                  <a:ext uri="{FF2B5EF4-FFF2-40B4-BE49-F238E27FC236}">
                    <a16:creationId xmlns:a16="http://schemas.microsoft.com/office/drawing/2014/main" id="{8BF77D44-1922-36F5-92F4-652C4C7F9CA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386A2D8C-0E6A-3A22-90E8-65A2A7E7F184}"/>
                </a:ext>
              </a:extLst>
            </p:cNvPr>
            <p:cNvSpPr txBox="1"/>
            <p:nvPr/>
          </p:nvSpPr>
          <p:spPr>
            <a:xfrm>
              <a:off x="1549400" y="1524000"/>
              <a:ext cx="355600" cy="369332"/>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68B3DB8C-9579-71E6-8295-E868FE54F67C}"/>
                </a:ext>
              </a:extLst>
            </p:cNvPr>
            <p:cNvSpPr txBox="1"/>
            <p:nvPr/>
          </p:nvSpPr>
          <p:spPr>
            <a:xfrm>
              <a:off x="1549400" y="2273300"/>
              <a:ext cx="355600" cy="369332"/>
            </a:xfrm>
            <a:prstGeom prst="rect">
              <a:avLst/>
            </a:prstGeom>
            <a:noFill/>
          </p:spPr>
          <p:txBody>
            <a:bodyPr wrap="square" rtlCol="0">
              <a:spAutoFit/>
            </a:bodyPr>
            <a:lstStyle/>
            <a:p>
              <a:r>
                <a:rPr lang="en-US" dirty="0"/>
                <a:t>b</a:t>
              </a:r>
            </a:p>
          </p:txBody>
        </p:sp>
        <p:sp>
          <p:nvSpPr>
            <p:cNvPr id="14" name="TextBox 13">
              <a:extLst>
                <a:ext uri="{FF2B5EF4-FFF2-40B4-BE49-F238E27FC236}">
                  <a16:creationId xmlns:a16="http://schemas.microsoft.com/office/drawing/2014/main" id="{4A2F254C-C4C5-5C65-09AA-CAA7222E37E7}"/>
                </a:ext>
              </a:extLst>
            </p:cNvPr>
            <p:cNvSpPr txBox="1"/>
            <p:nvPr/>
          </p:nvSpPr>
          <p:spPr>
            <a:xfrm>
              <a:off x="2273300" y="1930400"/>
              <a:ext cx="355600" cy="369332"/>
            </a:xfrm>
            <a:prstGeom prst="rect">
              <a:avLst/>
            </a:prstGeom>
            <a:noFill/>
          </p:spPr>
          <p:txBody>
            <a:bodyPr wrap="square" rtlCol="0">
              <a:spAutoFit/>
            </a:bodyPr>
            <a:lstStyle/>
            <a:p>
              <a:r>
                <a:rPr lang="en-US" dirty="0"/>
                <a:t>A</a:t>
              </a:r>
            </a:p>
          </p:txBody>
        </p:sp>
        <p:sp>
          <p:nvSpPr>
            <p:cNvPr id="15" name="TextBox 14">
              <a:extLst>
                <a:ext uri="{FF2B5EF4-FFF2-40B4-BE49-F238E27FC236}">
                  <a16:creationId xmlns:a16="http://schemas.microsoft.com/office/drawing/2014/main" id="{88E89458-10B9-451B-41E2-78C12F7140F1}"/>
                </a:ext>
              </a:extLst>
            </p:cNvPr>
            <p:cNvSpPr txBox="1"/>
            <p:nvPr/>
          </p:nvSpPr>
          <p:spPr>
            <a:xfrm>
              <a:off x="1562100" y="1911866"/>
              <a:ext cx="1054100" cy="369332"/>
            </a:xfrm>
            <a:prstGeom prst="rect">
              <a:avLst/>
            </a:prstGeom>
            <a:noFill/>
          </p:spPr>
          <p:txBody>
            <a:bodyPr wrap="square" rtlCol="0">
              <a:spAutoFit/>
            </a:bodyPr>
            <a:lstStyle/>
            <a:p>
              <a:r>
                <a:rPr lang="en-US" dirty="0"/>
                <a:t>COMP</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C23B09-CEF0-D496-1720-F7FF8886B051}"/>
                  </a:ext>
                </a:extLst>
              </p:cNvPr>
              <p:cNvSpPr txBox="1"/>
              <p:nvPr/>
            </p:nvSpPr>
            <p:spPr>
              <a:xfrm>
                <a:off x="1099904" y="3676553"/>
                <a:ext cx="2641600" cy="1371587"/>
              </a:xfrm>
              <a:prstGeom prst="rect">
                <a:avLst/>
              </a:prstGeom>
              <a:noFill/>
            </p:spPr>
            <p:txBody>
              <a:bodyPr wrap="square" rtlCol="0">
                <a:noAutofit/>
              </a:bodyPr>
              <a:lstStyle/>
              <a:p>
                <a:r>
                  <a:rPr lang="en-US" dirty="0"/>
                  <a:t>For comparator, </a:t>
                </a:r>
              </a:p>
              <a:p>
                <a:pPr marL="285750" indent="-285750">
                  <a:buFont typeface="Arial" panose="020B0604020202020204" pitchFamily="34" charset="0"/>
                  <a:buChar char="•"/>
                </a:pPr>
                <a:r>
                  <a:rPr lang="en-US" dirty="0"/>
                  <a:t>A=1,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A=0,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𝑏</m:t>
                    </m:r>
                  </m:oMath>
                </a14:m>
                <a:endParaRPr lang="en-US" dirty="0"/>
              </a:p>
            </p:txBody>
          </p:sp>
        </mc:Choice>
        <mc:Fallback xmlns="">
          <p:sp>
            <p:nvSpPr>
              <p:cNvPr id="18" name="TextBox 17">
                <a:extLst>
                  <a:ext uri="{FF2B5EF4-FFF2-40B4-BE49-F238E27FC236}">
                    <a16:creationId xmlns:a16="http://schemas.microsoft.com/office/drawing/2014/main" id="{FFC23B09-CEF0-D496-1720-F7FF8886B051}"/>
                  </a:ext>
                </a:extLst>
              </p:cNvPr>
              <p:cNvSpPr txBox="1">
                <a:spLocks noRot="1" noChangeAspect="1" noMove="1" noResize="1" noEditPoints="1" noAdjustHandles="1" noChangeArrowheads="1" noChangeShapeType="1" noTextEdit="1"/>
              </p:cNvSpPr>
              <p:nvPr/>
            </p:nvSpPr>
            <p:spPr>
              <a:xfrm>
                <a:off x="1099904" y="3676553"/>
                <a:ext cx="2641600" cy="1371587"/>
              </a:xfrm>
              <a:prstGeom prst="rect">
                <a:avLst/>
              </a:prstGeom>
              <a:blipFill>
                <a:blip r:embed="rId3"/>
                <a:stretch>
                  <a:fillRect l="-1914" t="-1835"/>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59DDBD16-FF83-21B0-2761-245FE08A40C9}"/>
              </a:ext>
            </a:extLst>
          </p:cNvPr>
          <p:cNvGrpSpPr/>
          <p:nvPr/>
        </p:nvGrpSpPr>
        <p:grpSpPr>
          <a:xfrm>
            <a:off x="5082901" y="1031861"/>
            <a:ext cx="6130214" cy="5306162"/>
            <a:chOff x="3788490" y="1031861"/>
            <a:chExt cx="6130214" cy="5306162"/>
          </a:xfrm>
        </p:grpSpPr>
        <p:sp>
          <p:nvSpPr>
            <p:cNvPr id="29" name="TextBox 28">
              <a:extLst>
                <a:ext uri="{FF2B5EF4-FFF2-40B4-BE49-F238E27FC236}">
                  <a16:creationId xmlns:a16="http://schemas.microsoft.com/office/drawing/2014/main" id="{EAE87B8D-9C90-3A50-A3D8-EDEAEB1E0481}"/>
                </a:ext>
              </a:extLst>
            </p:cNvPr>
            <p:cNvSpPr txBox="1"/>
            <p:nvPr/>
          </p:nvSpPr>
          <p:spPr>
            <a:xfrm>
              <a:off x="63245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54639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9153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51412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69610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61677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84581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77193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90633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69969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70014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67504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70328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67490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69342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69386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66876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66863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70612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69342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69969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76155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75124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75841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67961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78710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44652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55409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55965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45504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76028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70480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71474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39519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E4BACC4-C8EB-F0BC-717A-59037D157259}"/>
                </a:ext>
              </a:extLst>
            </p:cNvPr>
            <p:cNvCxnSpPr>
              <a:cxnSpLocks/>
            </p:cNvCxnSpPr>
            <p:nvPr/>
          </p:nvCxnSpPr>
          <p:spPr>
            <a:xfrm>
              <a:off x="3939093" y="4160520"/>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87038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87083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58958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73660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3788490" y="4164111"/>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3890668"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39541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3839290" y="4837211"/>
              <a:ext cx="554914" cy="369332"/>
            </a:xfrm>
            <a:prstGeom prst="rect">
              <a:avLst/>
            </a:prstGeom>
            <a:noFill/>
          </p:spPr>
          <p:txBody>
            <a:bodyPr wrap="square" rtlCol="0">
              <a:spAutoFit/>
            </a:bodyPr>
            <a:lstStyle/>
            <a:p>
              <a:r>
                <a:rPr lang="en-US" dirty="0"/>
                <a:t>3</a:t>
              </a:r>
            </a:p>
          </p:txBody>
        </p:sp>
        <p:sp>
          <p:nvSpPr>
            <p:cNvPr id="6" name="TextBox 5">
              <a:extLst>
                <a:ext uri="{FF2B5EF4-FFF2-40B4-BE49-F238E27FC236}">
                  <a16:creationId xmlns:a16="http://schemas.microsoft.com/office/drawing/2014/main" id="{3971FB09-DC93-DB55-A49D-E8EA3D6F3F85}"/>
                </a:ext>
              </a:extLst>
            </p:cNvPr>
            <p:cNvSpPr txBox="1"/>
            <p:nvPr/>
          </p:nvSpPr>
          <p:spPr>
            <a:xfrm>
              <a:off x="50885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68009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83249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6784093" y="24620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08A3138-60E9-E1B4-50F8-E0BA5CA024B2}"/>
                </a:ext>
              </a:extLst>
            </p:cNvPr>
            <p:cNvSpPr/>
            <p:nvPr/>
          </p:nvSpPr>
          <p:spPr>
            <a:xfrm>
              <a:off x="9465968" y="24243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4947C2-9E86-7370-4600-B30D72C2ABDD}"/>
                </a:ext>
              </a:extLst>
            </p:cNvPr>
            <p:cNvSpPr txBox="1"/>
            <p:nvPr/>
          </p:nvSpPr>
          <p:spPr>
            <a:xfrm>
              <a:off x="9363790" y="2487711"/>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91947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92328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9122490" y="5027711"/>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91224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77671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77462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87632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87121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62177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44652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44696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6464835" y="3642370"/>
              <a:ext cx="1104900" cy="369332"/>
            </a:xfrm>
            <a:prstGeom prst="rect">
              <a:avLst/>
            </a:prstGeom>
            <a:noFill/>
          </p:spPr>
          <p:txBody>
            <a:bodyPr wrap="square" rtlCol="0">
              <a:spAutoFit/>
            </a:bodyPr>
            <a:lstStyle/>
            <a:p>
              <a:r>
                <a:rPr lang="en-US" dirty="0">
                  <a:solidFill>
                    <a:schemeClr val="accent1"/>
                  </a:solidFill>
                </a:rPr>
                <a:t>Flip-flop</a:t>
              </a:r>
            </a:p>
          </p:txBody>
        </p:sp>
      </p:grpSp>
    </p:spTree>
    <p:extLst>
      <p:ext uri="{BB962C8B-B14F-4D97-AF65-F5344CB8AC3E}">
        <p14:creationId xmlns:p14="http://schemas.microsoft.com/office/powerpoint/2010/main" val="13099825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11034" y="181879"/>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555 Astable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876201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sp>
        <p:nvSpPr>
          <p:cNvPr id="6" name="TextBox 5">
            <a:extLst>
              <a:ext uri="{FF2B5EF4-FFF2-40B4-BE49-F238E27FC236}">
                <a16:creationId xmlns:a16="http://schemas.microsoft.com/office/drawing/2014/main" id="{3971FB09-DC93-DB55-A49D-E8EA3D6F3F85}"/>
              </a:ext>
            </a:extLst>
          </p:cNvPr>
          <p:cNvSpPr txBox="1"/>
          <p:nvPr/>
        </p:nvSpPr>
        <p:spPr>
          <a:xfrm>
            <a:off x="32470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49594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6483400" y="1031861"/>
            <a:ext cx="716104" cy="369332"/>
          </a:xfrm>
          <a:prstGeom prst="rect">
            <a:avLst/>
          </a:prstGeom>
          <a:noFill/>
        </p:spPr>
        <p:txBody>
          <a:bodyPr wrap="square" rtlCol="0">
            <a:spAutoFit/>
          </a:bodyPr>
          <a:lstStyle/>
          <a:p>
            <a:r>
              <a:rPr lang="en-US" dirty="0"/>
              <a:t>5K</a:t>
            </a:r>
          </a:p>
        </p:txBody>
      </p:sp>
      <p:grpSp>
        <p:nvGrpSpPr>
          <p:cNvPr id="2" name="Group 1">
            <a:extLst>
              <a:ext uri="{FF2B5EF4-FFF2-40B4-BE49-F238E27FC236}">
                <a16:creationId xmlns:a16="http://schemas.microsoft.com/office/drawing/2014/main" id="{D8B55D76-3D59-7EE1-7396-21B52C137C29}"/>
              </a:ext>
            </a:extLst>
          </p:cNvPr>
          <p:cNvGrpSpPr/>
          <p:nvPr/>
        </p:nvGrpSpPr>
        <p:grpSpPr>
          <a:xfrm>
            <a:off x="1354544" y="1365487"/>
            <a:ext cx="7209711" cy="5308046"/>
            <a:chOff x="1688592" y="1349194"/>
            <a:chExt cx="7209711" cy="5308046"/>
          </a:xfrm>
        </p:grpSpPr>
        <p:sp>
          <p:nvSpPr>
            <p:cNvPr id="29" name="TextBox 28">
              <a:extLst>
                <a:ext uri="{FF2B5EF4-FFF2-40B4-BE49-F238E27FC236}">
                  <a16:creationId xmlns:a16="http://schemas.microsoft.com/office/drawing/2014/main" id="{EAE87B8D-9C90-3A50-A3D8-EDEAEB1E0481}"/>
                </a:ext>
              </a:extLst>
            </p:cNvPr>
            <p:cNvSpPr txBox="1"/>
            <p:nvPr/>
          </p:nvSpPr>
          <p:spPr>
            <a:xfrm>
              <a:off x="44830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6224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0136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32997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51195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43262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66166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58778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82124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51554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51599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49089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51913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49075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50927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50971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48461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48448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52197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50927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51554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57740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56709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57426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49546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60295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26237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36994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37550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27089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57613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52065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53059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21104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68623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68668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40543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55245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2287405" y="3812062"/>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2585616"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21126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1688592" y="4837211"/>
              <a:ext cx="794613" cy="369332"/>
            </a:xfrm>
            <a:prstGeom prst="rect">
              <a:avLst/>
            </a:prstGeom>
            <a:noFill/>
          </p:spPr>
          <p:txBody>
            <a:bodyPr wrap="square" rtlCol="0">
              <a:spAutoFit/>
            </a:bodyPr>
            <a:lstStyle/>
            <a:p>
              <a:r>
                <a:rPr lang="en-US" dirty="0"/>
                <a:t>3, out</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4954785" y="2462008"/>
              <a:ext cx="2411395" cy="274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4947C2-9E86-7370-4600-B30D72C2ABDD}"/>
                </a:ext>
              </a:extLst>
            </p:cNvPr>
            <p:cNvSpPr txBox="1"/>
            <p:nvPr/>
          </p:nvSpPr>
          <p:spPr>
            <a:xfrm>
              <a:off x="7033853" y="2489440"/>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73532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73913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7033853" y="4880188"/>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72809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59256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59047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69217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68706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43762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26237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26281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4623335" y="3642370"/>
              <a:ext cx="1104900" cy="369332"/>
            </a:xfrm>
            <a:prstGeom prst="rect">
              <a:avLst/>
            </a:prstGeom>
            <a:noFill/>
          </p:spPr>
          <p:txBody>
            <a:bodyPr wrap="square" rtlCol="0">
              <a:spAutoFit/>
            </a:bodyPr>
            <a:lstStyle/>
            <a:p>
              <a:r>
                <a:rPr lang="en-US" dirty="0">
                  <a:solidFill>
                    <a:schemeClr val="accent1"/>
                  </a:solidFill>
                </a:rPr>
                <a:t>Flip-flop</a:t>
              </a:r>
            </a:p>
          </p:txBody>
        </p:sp>
        <p:grpSp>
          <p:nvGrpSpPr>
            <p:cNvPr id="99" name="Group 98">
              <a:extLst>
                <a:ext uri="{FF2B5EF4-FFF2-40B4-BE49-F238E27FC236}">
                  <a16:creationId xmlns:a16="http://schemas.microsoft.com/office/drawing/2014/main" id="{17FAAB36-96C7-736F-C190-FAFA5EF502D9}"/>
                </a:ext>
              </a:extLst>
            </p:cNvPr>
            <p:cNvGrpSpPr/>
            <p:nvPr/>
          </p:nvGrpSpPr>
          <p:grpSpPr>
            <a:xfrm rot="5400000">
              <a:off x="7613800" y="5071778"/>
              <a:ext cx="304800" cy="762000"/>
              <a:chOff x="10820400" y="3175000"/>
              <a:chExt cx="304800" cy="762000"/>
            </a:xfrm>
          </p:grpSpPr>
          <p:sp>
            <p:nvSpPr>
              <p:cNvPr id="42" name="Line 8">
                <a:extLst>
                  <a:ext uri="{FF2B5EF4-FFF2-40B4-BE49-F238E27FC236}">
                    <a16:creationId xmlns:a16="http://schemas.microsoft.com/office/drawing/2014/main" id="{1D48FCBD-1165-4F2D-24EF-BC0B1DEADD08}"/>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7" name="Line 9">
                <a:extLst>
                  <a:ext uri="{FF2B5EF4-FFF2-40B4-BE49-F238E27FC236}">
                    <a16:creationId xmlns:a16="http://schemas.microsoft.com/office/drawing/2014/main" id="{AC8EFF37-2589-A8B9-1D91-83840341C2D4}"/>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9" name="Line 10">
                <a:extLst>
                  <a:ext uri="{FF2B5EF4-FFF2-40B4-BE49-F238E27FC236}">
                    <a16:creationId xmlns:a16="http://schemas.microsoft.com/office/drawing/2014/main" id="{EA6F9F88-1EBB-17D7-6AB8-BCCF5487679A}"/>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67" name="Line 11">
                <a:extLst>
                  <a:ext uri="{FF2B5EF4-FFF2-40B4-BE49-F238E27FC236}">
                    <a16:creationId xmlns:a16="http://schemas.microsoft.com/office/drawing/2014/main" id="{1AA8B461-08E2-9EDB-C4D1-E8DB5DE19F43}"/>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grpSp>
          <p:nvGrpSpPr>
            <p:cNvPr id="69" name="Group 222">
              <a:extLst>
                <a:ext uri="{FF2B5EF4-FFF2-40B4-BE49-F238E27FC236}">
                  <a16:creationId xmlns:a16="http://schemas.microsoft.com/office/drawing/2014/main" id="{FEE19CC5-329D-DAB4-96CF-67DBD73D55C3}"/>
                </a:ext>
              </a:extLst>
            </p:cNvPr>
            <p:cNvGrpSpPr>
              <a:grpSpLocks/>
            </p:cNvGrpSpPr>
            <p:nvPr/>
          </p:nvGrpSpPr>
          <p:grpSpPr bwMode="auto">
            <a:xfrm>
              <a:off x="7988304" y="5447248"/>
              <a:ext cx="304800" cy="381000"/>
              <a:chOff x="4272" y="3072"/>
              <a:chExt cx="192" cy="240"/>
            </a:xfrm>
          </p:grpSpPr>
          <p:sp>
            <p:nvSpPr>
              <p:cNvPr id="70" name="Line 99">
                <a:extLst>
                  <a:ext uri="{FF2B5EF4-FFF2-40B4-BE49-F238E27FC236}">
                    <a16:creationId xmlns:a16="http://schemas.microsoft.com/office/drawing/2014/main" id="{87C10C15-CDFA-8799-CCA6-2AA4C3F4FB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1" name="Line 100">
                <a:extLst>
                  <a:ext uri="{FF2B5EF4-FFF2-40B4-BE49-F238E27FC236}">
                    <a16:creationId xmlns:a16="http://schemas.microsoft.com/office/drawing/2014/main" id="{61FF55C6-2114-39DF-FC2E-2685D26777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2" name="Line 101">
                <a:extLst>
                  <a:ext uri="{FF2B5EF4-FFF2-40B4-BE49-F238E27FC236}">
                    <a16:creationId xmlns:a16="http://schemas.microsoft.com/office/drawing/2014/main" id="{8BE01CB8-AF00-6689-868B-FF06A8E025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88" name="Line 102">
                <a:extLst>
                  <a:ext uri="{FF2B5EF4-FFF2-40B4-BE49-F238E27FC236}">
                    <a16:creationId xmlns:a16="http://schemas.microsoft.com/office/drawing/2014/main" id="{3A5C2CD4-79E3-F7E1-5A39-12367CF6342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7" name="Line 103">
                <a:extLst>
                  <a:ext uri="{FF2B5EF4-FFF2-40B4-BE49-F238E27FC236}">
                    <a16:creationId xmlns:a16="http://schemas.microsoft.com/office/drawing/2014/main" id="{7F933F96-5707-F820-FA8B-6619F79C2D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8" name="Line 104">
                <a:extLst>
                  <a:ext uri="{FF2B5EF4-FFF2-40B4-BE49-F238E27FC236}">
                    <a16:creationId xmlns:a16="http://schemas.microsoft.com/office/drawing/2014/main" id="{E8DC5FC4-52A4-F716-9E9E-1EF5A49D9B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00" name="Straight Connector 99">
              <a:extLst>
                <a:ext uri="{FF2B5EF4-FFF2-40B4-BE49-F238E27FC236}">
                  <a16:creationId xmlns:a16="http://schemas.microsoft.com/office/drawing/2014/main" id="{6B9DCA29-3060-415E-D596-1A06E4076567}"/>
                </a:ext>
              </a:extLst>
            </p:cNvPr>
            <p:cNvCxnSpPr>
              <a:cxnSpLocks/>
            </p:cNvCxnSpPr>
            <p:nvPr/>
          </p:nvCxnSpPr>
          <p:spPr>
            <a:xfrm>
              <a:off x="7022358" y="15498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E10A0D3-EE80-7266-89E9-C7D5EF1DE343}"/>
                </a:ext>
              </a:extLst>
            </p:cNvPr>
            <p:cNvSpPr/>
            <p:nvPr/>
          </p:nvSpPr>
          <p:spPr>
            <a:xfrm>
              <a:off x="7352789"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E2B7D72-6E31-133E-C2A6-6427E70E807B}"/>
                </a:ext>
              </a:extLst>
            </p:cNvPr>
            <p:cNvSpPr/>
            <p:nvPr/>
          </p:nvSpPr>
          <p:spPr>
            <a:xfrm>
              <a:off x="7340597" y="243903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4592484A-CD7A-1BE4-282F-C55816373660}"/>
                </a:ext>
              </a:extLst>
            </p:cNvPr>
            <p:cNvSpPr txBox="1"/>
            <p:nvPr/>
          </p:nvSpPr>
          <p:spPr>
            <a:xfrm>
              <a:off x="7577004" y="1827695"/>
              <a:ext cx="716104" cy="369332"/>
            </a:xfrm>
            <a:prstGeom prst="rect">
              <a:avLst/>
            </a:prstGeom>
            <a:noFill/>
          </p:spPr>
          <p:txBody>
            <a:bodyPr wrap="square" rtlCol="0">
              <a:spAutoFit/>
            </a:bodyPr>
            <a:lstStyle/>
            <a:p>
              <a:r>
                <a:rPr lang="en-US" dirty="0"/>
                <a:t>R</a:t>
              </a:r>
              <a:r>
                <a:rPr lang="en-US" baseline="-25000" dirty="0"/>
                <a:t>1</a:t>
              </a:r>
            </a:p>
          </p:txBody>
        </p:sp>
        <p:sp>
          <p:nvSpPr>
            <p:cNvPr id="110" name="Freeform 12">
              <a:extLst>
                <a:ext uri="{FF2B5EF4-FFF2-40B4-BE49-F238E27FC236}">
                  <a16:creationId xmlns:a16="http://schemas.microsoft.com/office/drawing/2014/main" id="{B55C1711-D6E8-ED1A-46C3-216D400289AB}"/>
                </a:ext>
              </a:extLst>
            </p:cNvPr>
            <p:cNvSpPr>
              <a:spLocks noChangeAspect="1"/>
            </p:cNvSpPr>
            <p:nvPr/>
          </p:nvSpPr>
          <p:spPr bwMode="auto">
            <a:xfrm>
              <a:off x="7315200" y="16891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cxnSp>
          <p:nvCxnSpPr>
            <p:cNvPr id="111" name="Straight Connector 110">
              <a:extLst>
                <a:ext uri="{FF2B5EF4-FFF2-40B4-BE49-F238E27FC236}">
                  <a16:creationId xmlns:a16="http://schemas.microsoft.com/office/drawing/2014/main" id="{77465B83-EA5D-88C0-ED9F-73A7ACC75D4B}"/>
                </a:ext>
              </a:extLst>
            </p:cNvPr>
            <p:cNvCxnSpPr>
              <a:cxnSpLocks/>
            </p:cNvCxnSpPr>
            <p:nvPr/>
          </p:nvCxnSpPr>
          <p:spPr>
            <a:xfrm>
              <a:off x="7397392" y="1509954"/>
              <a:ext cx="0" cy="2818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7A7CC169-7607-C062-E369-4CE698240493}"/>
                </a:ext>
              </a:extLst>
            </p:cNvPr>
            <p:cNvSpPr txBox="1"/>
            <p:nvPr/>
          </p:nvSpPr>
          <p:spPr>
            <a:xfrm>
              <a:off x="7616558" y="4888895"/>
              <a:ext cx="716104" cy="369332"/>
            </a:xfrm>
            <a:prstGeom prst="rect">
              <a:avLst/>
            </a:prstGeom>
            <a:noFill/>
          </p:spPr>
          <p:txBody>
            <a:bodyPr wrap="square" rtlCol="0">
              <a:spAutoFit/>
            </a:bodyPr>
            <a:lstStyle/>
            <a:p>
              <a:r>
                <a:rPr lang="en-US" dirty="0"/>
                <a:t>C</a:t>
              </a:r>
              <a:r>
                <a:rPr lang="en-US" baseline="-25000" dirty="0"/>
                <a:t>1</a:t>
              </a:r>
            </a:p>
          </p:txBody>
        </p:sp>
        <p:cxnSp>
          <p:nvCxnSpPr>
            <p:cNvPr id="115" name="Straight Connector 114">
              <a:extLst>
                <a:ext uri="{FF2B5EF4-FFF2-40B4-BE49-F238E27FC236}">
                  <a16:creationId xmlns:a16="http://schemas.microsoft.com/office/drawing/2014/main" id="{126936A1-A0B5-8C1C-6C9E-9210F75A6D6B}"/>
                </a:ext>
              </a:extLst>
            </p:cNvPr>
            <p:cNvCxnSpPr>
              <a:cxnSpLocks/>
            </p:cNvCxnSpPr>
            <p:nvPr/>
          </p:nvCxnSpPr>
          <p:spPr>
            <a:xfrm>
              <a:off x="7400437" y="3274386"/>
              <a:ext cx="0" cy="21487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Group 222">
              <a:extLst>
                <a:ext uri="{FF2B5EF4-FFF2-40B4-BE49-F238E27FC236}">
                  <a16:creationId xmlns:a16="http://schemas.microsoft.com/office/drawing/2014/main" id="{8C7049AB-6284-BE6C-2FAB-DF4668DECE82}"/>
                </a:ext>
              </a:extLst>
            </p:cNvPr>
            <p:cNvGrpSpPr>
              <a:grpSpLocks/>
            </p:cNvGrpSpPr>
            <p:nvPr/>
          </p:nvGrpSpPr>
          <p:grpSpPr bwMode="auto">
            <a:xfrm>
              <a:off x="8051804" y="6082248"/>
              <a:ext cx="304800" cy="381000"/>
              <a:chOff x="4272" y="3072"/>
              <a:chExt cx="192" cy="240"/>
            </a:xfrm>
          </p:grpSpPr>
          <p:sp>
            <p:nvSpPr>
              <p:cNvPr id="119" name="Line 99">
                <a:extLst>
                  <a:ext uri="{FF2B5EF4-FFF2-40B4-BE49-F238E27FC236}">
                    <a16:creationId xmlns:a16="http://schemas.microsoft.com/office/drawing/2014/main" id="{FB14AA21-5AAF-124A-BA55-A8ECAEC71A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0" name="Line 100">
                <a:extLst>
                  <a:ext uri="{FF2B5EF4-FFF2-40B4-BE49-F238E27FC236}">
                    <a16:creationId xmlns:a16="http://schemas.microsoft.com/office/drawing/2014/main" id="{6E715FA2-AF47-B798-C846-D6E4760651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1" name="Line 101">
                <a:extLst>
                  <a:ext uri="{FF2B5EF4-FFF2-40B4-BE49-F238E27FC236}">
                    <a16:creationId xmlns:a16="http://schemas.microsoft.com/office/drawing/2014/main" id="{C2786C2B-F9AE-953F-3DAD-3612E98595B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2" name="Line 102">
                <a:extLst>
                  <a:ext uri="{FF2B5EF4-FFF2-40B4-BE49-F238E27FC236}">
                    <a16:creationId xmlns:a16="http://schemas.microsoft.com/office/drawing/2014/main" id="{04D6522E-019B-0BC2-4B56-8ECC0541AD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3" name="Line 103">
                <a:extLst>
                  <a:ext uri="{FF2B5EF4-FFF2-40B4-BE49-F238E27FC236}">
                    <a16:creationId xmlns:a16="http://schemas.microsoft.com/office/drawing/2014/main" id="{CD45D20D-4F62-B6D9-C7DB-CD4D24DBDC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4" name="Line 104">
                <a:extLst>
                  <a:ext uri="{FF2B5EF4-FFF2-40B4-BE49-F238E27FC236}">
                    <a16:creationId xmlns:a16="http://schemas.microsoft.com/office/drawing/2014/main" id="{E5BC107C-DD6E-43FE-D261-E6DCCE11A02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sp>
          <p:nvSpPr>
            <p:cNvPr id="125" name="TextBox 124">
              <a:extLst>
                <a:ext uri="{FF2B5EF4-FFF2-40B4-BE49-F238E27FC236}">
                  <a16:creationId xmlns:a16="http://schemas.microsoft.com/office/drawing/2014/main" id="{0C756E98-87F9-9DC7-9C5F-289D4BE2AFCC}"/>
                </a:ext>
              </a:extLst>
            </p:cNvPr>
            <p:cNvSpPr txBox="1"/>
            <p:nvPr/>
          </p:nvSpPr>
          <p:spPr>
            <a:xfrm>
              <a:off x="7500800" y="6287908"/>
              <a:ext cx="716104" cy="369332"/>
            </a:xfrm>
            <a:prstGeom prst="rect">
              <a:avLst/>
            </a:prstGeom>
            <a:noFill/>
          </p:spPr>
          <p:txBody>
            <a:bodyPr wrap="square" rtlCol="0">
              <a:spAutoFit/>
            </a:bodyPr>
            <a:lstStyle/>
            <a:p>
              <a:r>
                <a:rPr lang="en-US" dirty="0"/>
                <a:t>C</a:t>
              </a:r>
              <a:r>
                <a:rPr lang="en-US" baseline="-25000" dirty="0"/>
                <a:t>2</a:t>
              </a:r>
            </a:p>
          </p:txBody>
        </p:sp>
        <p:grpSp>
          <p:nvGrpSpPr>
            <p:cNvPr id="126" name="Group 125">
              <a:extLst>
                <a:ext uri="{FF2B5EF4-FFF2-40B4-BE49-F238E27FC236}">
                  <a16:creationId xmlns:a16="http://schemas.microsoft.com/office/drawing/2014/main" id="{F2853490-39A0-5955-B4A5-9EC7093B6E93}"/>
                </a:ext>
              </a:extLst>
            </p:cNvPr>
            <p:cNvGrpSpPr/>
            <p:nvPr/>
          </p:nvGrpSpPr>
          <p:grpSpPr>
            <a:xfrm rot="5400000">
              <a:off x="7664600" y="5706778"/>
              <a:ext cx="304800" cy="762000"/>
              <a:chOff x="10820400" y="3175000"/>
              <a:chExt cx="304800" cy="762000"/>
            </a:xfrm>
          </p:grpSpPr>
          <p:sp>
            <p:nvSpPr>
              <p:cNvPr id="127" name="Line 8">
                <a:extLst>
                  <a:ext uri="{FF2B5EF4-FFF2-40B4-BE49-F238E27FC236}">
                    <a16:creationId xmlns:a16="http://schemas.microsoft.com/office/drawing/2014/main" id="{C6A0A922-72D2-C566-9510-45AC77E6E601}"/>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8" name="Line 9">
                <a:extLst>
                  <a:ext uri="{FF2B5EF4-FFF2-40B4-BE49-F238E27FC236}">
                    <a16:creationId xmlns:a16="http://schemas.microsoft.com/office/drawing/2014/main" id="{91F7BFAF-DC6A-2C63-971F-2C17B7F702BF}"/>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9" name="Line 10">
                <a:extLst>
                  <a:ext uri="{FF2B5EF4-FFF2-40B4-BE49-F238E27FC236}">
                    <a16:creationId xmlns:a16="http://schemas.microsoft.com/office/drawing/2014/main" id="{F5831EC4-3006-04DE-3BA7-0D8622221428}"/>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30" name="Line 11">
                <a:extLst>
                  <a:ext uri="{FF2B5EF4-FFF2-40B4-BE49-F238E27FC236}">
                    <a16:creationId xmlns:a16="http://schemas.microsoft.com/office/drawing/2014/main" id="{576F82C6-3673-8713-F475-3F0363C56B32}"/>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31" name="Straight Connector 130">
              <a:extLst>
                <a:ext uri="{FF2B5EF4-FFF2-40B4-BE49-F238E27FC236}">
                  <a16:creationId xmlns:a16="http://schemas.microsoft.com/office/drawing/2014/main" id="{58FF9A99-69F6-65ED-BFAA-8F9D820D826E}"/>
                </a:ext>
              </a:extLst>
            </p:cNvPr>
            <p:cNvCxnSpPr>
              <a:cxnSpLocks/>
            </p:cNvCxnSpPr>
            <p:nvPr/>
          </p:nvCxnSpPr>
          <p:spPr>
            <a:xfrm>
              <a:off x="2049168" y="5277075"/>
              <a:ext cx="24512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87420390-D33A-6FBB-4F1F-8BE734DFBC5A}"/>
                </a:ext>
              </a:extLst>
            </p:cNvPr>
            <p:cNvSpPr txBox="1"/>
            <p:nvPr/>
          </p:nvSpPr>
          <p:spPr>
            <a:xfrm>
              <a:off x="1997790" y="5281711"/>
              <a:ext cx="554914" cy="369332"/>
            </a:xfrm>
            <a:prstGeom prst="rect">
              <a:avLst/>
            </a:prstGeom>
            <a:noFill/>
          </p:spPr>
          <p:txBody>
            <a:bodyPr wrap="square" rtlCol="0">
              <a:spAutoFit/>
            </a:bodyPr>
            <a:lstStyle/>
            <a:p>
              <a:r>
                <a:rPr lang="en-US" dirty="0"/>
                <a:t>4, +</a:t>
              </a:r>
            </a:p>
          </p:txBody>
        </p:sp>
        <p:sp>
          <p:nvSpPr>
            <p:cNvPr id="135" name="Oval 134">
              <a:extLst>
                <a:ext uri="{FF2B5EF4-FFF2-40B4-BE49-F238E27FC236}">
                  <a16:creationId xmlns:a16="http://schemas.microsoft.com/office/drawing/2014/main" id="{098B8D4D-0CA9-B129-FD59-FC274823BB58}"/>
                </a:ext>
              </a:extLst>
            </p:cNvPr>
            <p:cNvSpPr/>
            <p:nvPr/>
          </p:nvSpPr>
          <p:spPr>
            <a:xfrm>
              <a:off x="2023768" y="52310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2">
              <a:extLst>
                <a:ext uri="{FF2B5EF4-FFF2-40B4-BE49-F238E27FC236}">
                  <a16:creationId xmlns:a16="http://schemas.microsoft.com/office/drawing/2014/main" id="{EA06333B-AB37-85CB-AA4D-70D299166100}"/>
                </a:ext>
              </a:extLst>
            </p:cNvPr>
            <p:cNvSpPr>
              <a:spLocks noChangeAspect="1"/>
            </p:cNvSpPr>
            <p:nvPr/>
          </p:nvSpPr>
          <p:spPr bwMode="auto">
            <a:xfrm>
              <a:off x="7321296" y="25242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sp>
          <p:nvSpPr>
            <p:cNvPr id="139" name="TextBox 138">
              <a:extLst>
                <a:ext uri="{FF2B5EF4-FFF2-40B4-BE49-F238E27FC236}">
                  <a16:creationId xmlns:a16="http://schemas.microsoft.com/office/drawing/2014/main" id="{5B9AD491-406C-1E52-B154-9A043E1D4E75}"/>
                </a:ext>
              </a:extLst>
            </p:cNvPr>
            <p:cNvSpPr txBox="1"/>
            <p:nvPr/>
          </p:nvSpPr>
          <p:spPr>
            <a:xfrm>
              <a:off x="7579548" y="2674255"/>
              <a:ext cx="716104" cy="369332"/>
            </a:xfrm>
            <a:prstGeom prst="rect">
              <a:avLst/>
            </a:prstGeom>
            <a:noFill/>
          </p:spPr>
          <p:txBody>
            <a:bodyPr wrap="square" rtlCol="0">
              <a:spAutoFit/>
            </a:bodyPr>
            <a:lstStyle/>
            <a:p>
              <a:r>
                <a:rPr lang="en-US" dirty="0"/>
                <a:t>R</a:t>
              </a:r>
              <a:r>
                <a:rPr lang="en-US" sz="1600" dirty="0"/>
                <a:t>2</a:t>
              </a:r>
              <a:endParaRPr lang="en-US" dirty="0"/>
            </a:p>
          </p:txBody>
        </p:sp>
        <p:cxnSp>
          <p:nvCxnSpPr>
            <p:cNvPr id="140" name="Straight Connector 139">
              <a:extLst>
                <a:ext uri="{FF2B5EF4-FFF2-40B4-BE49-F238E27FC236}">
                  <a16:creationId xmlns:a16="http://schemas.microsoft.com/office/drawing/2014/main" id="{109D07B2-37BA-C544-F180-897BA47FC150}"/>
                </a:ext>
              </a:extLst>
            </p:cNvPr>
            <p:cNvCxnSpPr>
              <a:cxnSpLocks/>
            </p:cNvCxnSpPr>
            <p:nvPr/>
          </p:nvCxnSpPr>
          <p:spPr>
            <a:xfrm>
              <a:off x="2638048" y="5172362"/>
              <a:ext cx="4754880" cy="297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DD7B476-EB81-59AD-B4B2-34999094DFA4}"/>
                </a:ext>
              </a:extLst>
            </p:cNvPr>
            <p:cNvCxnSpPr>
              <a:cxnSpLocks/>
            </p:cNvCxnSpPr>
            <p:nvPr/>
          </p:nvCxnSpPr>
          <p:spPr>
            <a:xfrm>
              <a:off x="2628637" y="4160058"/>
              <a:ext cx="5877" cy="10244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686AD087-FF5E-DD30-202D-DA02B6A578F4}"/>
                </a:ext>
              </a:extLst>
            </p:cNvPr>
            <p:cNvSpPr/>
            <p:nvPr/>
          </p:nvSpPr>
          <p:spPr>
            <a:xfrm>
              <a:off x="7349233" y="515175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01667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274" y="184023"/>
            <a:ext cx="10862491" cy="845821"/>
          </a:xfrm>
        </p:spPr>
        <p:txBody>
          <a:bodyPr anchor="ctr">
            <a:normAutofit/>
          </a:bodyPr>
          <a:lstStyle/>
          <a:p>
            <a:pPr algn="ctr"/>
            <a:r>
              <a:rPr lang="en-US" sz="4400" dirty="0">
                <a:latin typeface="Arial" panose="020B0604020202020204" pitchFamily="34" charset="0"/>
                <a:cs typeface="Arial" panose="020B0604020202020204" pitchFamily="34" charset="0"/>
              </a:rPr>
              <a:t>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638802" y="2084684"/>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638802" y="2084684"/>
                <a:ext cx="6859584" cy="3705310"/>
              </a:xfrm>
              <a:prstGeom prst="rect">
                <a:avLst/>
              </a:prstGeom>
              <a:blipFill>
                <a:blip r:embed="rId3"/>
                <a:stretch>
                  <a:fillRect l="-739" t="-1024"/>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719907" y="2075782"/>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042" y="136524"/>
            <a:ext cx="10862491" cy="845821"/>
          </a:xfrm>
        </p:spPr>
        <p:txBody>
          <a:bodyPr anchor="ctr">
            <a:normAutofit/>
          </a:bodyPr>
          <a:lstStyle/>
          <a:p>
            <a:pPr algn="ctr"/>
            <a:r>
              <a:rPr lang="en-US" sz="4400" dirty="0">
                <a:latin typeface="Arial" panose="020B0604020202020204" pitchFamily="34" charset="0"/>
                <a:cs typeface="Arial" panose="020B0604020202020204" pitchFamily="34" charset="0"/>
              </a:rPr>
              <a:t>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342911" y="1481107"/>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342911" y="1481107"/>
                <a:ext cx="5479958" cy="1015663"/>
              </a:xfrm>
              <a:prstGeom prst="rect">
                <a:avLst/>
              </a:prstGeom>
              <a:blipFill>
                <a:blip r:embed="rId3"/>
                <a:stretch>
                  <a:fillRect l="-693" t="-3704" b="-740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2788888" y="1940431"/>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dirty="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dirty="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5590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151"/>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8100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567" y="148958"/>
            <a:ext cx="10862491" cy="845821"/>
          </a:xfrm>
        </p:spPr>
        <p:txBody>
          <a:bodyPr anchor="ctr">
            <a:normAutofit/>
          </a:bodyPr>
          <a:lstStyle/>
          <a:p>
            <a:pPr algn="ctr"/>
            <a:r>
              <a:rPr lang="en-US" sz="4400" dirty="0">
                <a:latin typeface="Arial" panose="020B0604020202020204" pitchFamily="34" charset="0"/>
                <a:cs typeface="Arial" panose="020B0604020202020204" pitchFamily="34" charset="0"/>
              </a:rPr>
              <a:t>Using the 555 to generate a pulse</a:t>
            </a:r>
          </a:p>
        </p:txBody>
      </p:sp>
      <p:sp>
        <p:nvSpPr>
          <p:cNvPr id="5" name="Slide Number Placeholder 4"/>
          <p:cNvSpPr>
            <a:spLocks noGrp="1"/>
          </p:cNvSpPr>
          <p:nvPr>
            <p:ph type="sldNum" sz="quarter" idx="12"/>
          </p:nvPr>
        </p:nvSpPr>
        <p:spPr>
          <a:xfrm>
            <a:off x="9461091" y="6340568"/>
            <a:ext cx="2133600" cy="365125"/>
          </a:xfrm>
        </p:spPr>
        <p:txBody>
          <a:bodyPr/>
          <a:lstStyle/>
          <a:p>
            <a:fld id="{FA32F8ED-EEB4-4D51-9E8E-3B145D9B9811}" type="slidenum">
              <a:rPr lang="en-US" smtClean="0"/>
              <a:pPr/>
              <a:t>104</a:t>
            </a:fld>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522007" y="1644386"/>
                <a:ext cx="6237944" cy="4154984"/>
              </a:xfrm>
              <a:prstGeom prst="rect">
                <a:avLst/>
              </a:prstGeom>
              <a:noFill/>
            </p:spPr>
            <p:txBody>
              <a:bodyPr wrap="square" rtlCol="0">
                <a:spAutoFit/>
              </a:bodyPr>
              <a:lstStyle/>
              <a:p>
                <a:pPr lvl="0"/>
                <a:endParaRPr lang="en-US" sz="20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Try</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R</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 R</a:t>
                </a:r>
                <a:r>
                  <a:rPr lang="en-US" sz="2000" baseline="-25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 10K</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100𝜇F</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dirty="0">
                    <a:latin typeface="Calibri" panose="020F0502020204030204" pitchFamily="34" charset="0"/>
                    <a:cs typeface="Calibri" panose="020F0502020204030204" pitchFamily="34" charset="0"/>
                  </a:rPr>
                  <a:t> secs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522007" y="1644386"/>
                <a:ext cx="6237944" cy="4154984"/>
              </a:xfrm>
              <a:prstGeom prst="rect">
                <a:avLst/>
              </a:prstGeom>
              <a:blipFill>
                <a:blip r:embed="rId3"/>
                <a:stretch>
                  <a:fillRect l="-1016" r="-81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CDB797BD-4046-EDA0-6814-968DBCB16F21}"/>
              </a:ext>
            </a:extLst>
          </p:cNvPr>
          <p:cNvGrpSpPr/>
          <p:nvPr/>
        </p:nvGrpSpPr>
        <p:grpSpPr>
          <a:xfrm>
            <a:off x="7451151" y="2064543"/>
            <a:ext cx="4740849" cy="4146361"/>
            <a:chOff x="6565601" y="1953474"/>
            <a:chExt cx="4740849" cy="4146361"/>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2720" y="432393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dirty="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29188" y="3581248"/>
              <a:ext cx="562708" cy="307777"/>
            </a:xfrm>
            <a:prstGeom prst="rect">
              <a:avLst/>
            </a:prstGeom>
            <a:noFill/>
          </p:spPr>
          <p:txBody>
            <a:bodyPr wrap="square" rtlCol="0">
              <a:spAutoFit/>
            </a:bodyPr>
            <a:lstStyle/>
            <a:p>
              <a:r>
                <a:rPr lang="en-US" sz="1400" dirty="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87208"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6" name="TextBox 265">
              <a:extLst>
                <a:ext uri="{FF2B5EF4-FFF2-40B4-BE49-F238E27FC236}">
                  <a16:creationId xmlns:a16="http://schemas.microsoft.com/office/drawing/2014/main" id="{62E11A25-91A5-F943-AAF1-8E5A134C3217}"/>
                </a:ext>
              </a:extLst>
            </p:cNvPr>
            <p:cNvSpPr txBox="1"/>
            <p:nvPr/>
          </p:nvSpPr>
          <p:spPr>
            <a:xfrm>
              <a:off x="9809066" y="3374883"/>
              <a:ext cx="562708" cy="307777"/>
            </a:xfrm>
            <a:prstGeom prst="rect">
              <a:avLst/>
            </a:prstGeom>
            <a:noFill/>
          </p:spPr>
          <p:txBody>
            <a:bodyPr wrap="square" rtlCol="0">
              <a:spAutoFit/>
            </a:bodyPr>
            <a:lstStyle/>
            <a:p>
              <a:r>
                <a:rPr lang="en-US" sz="1400" dirty="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867626" y="3652069"/>
              <a:ext cx="493776"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53474"/>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67626" y="3149089"/>
              <a:ext cx="51206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37226" y="260804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345989" cy="307777"/>
            </a:xfrm>
            <a:prstGeom prst="rect">
              <a:avLst/>
            </a:prstGeom>
            <a:noFill/>
          </p:spPr>
          <p:txBody>
            <a:bodyPr wrap="square" rtlCol="0">
              <a:spAutoFit/>
            </a:bodyPr>
            <a:lstStyle/>
            <a:p>
              <a:r>
                <a:rPr lang="en-US" sz="1400" dirty="0"/>
                <a:t>R</a:t>
              </a:r>
              <a:r>
                <a:rPr lang="en-US" sz="1400" baseline="-25000" dirty="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77549"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F96CB6B0-A5CA-8140-86E1-3C5FBB04C1BA}"/>
                </a:ext>
              </a:extLst>
            </p:cNvPr>
            <p:cNvSpPr txBox="1"/>
            <p:nvPr/>
          </p:nvSpPr>
          <p:spPr>
            <a:xfrm>
              <a:off x="10743742" y="3400705"/>
              <a:ext cx="562708" cy="307777"/>
            </a:xfrm>
            <a:prstGeom prst="rect">
              <a:avLst/>
            </a:prstGeom>
            <a:noFill/>
          </p:spPr>
          <p:txBody>
            <a:bodyPr wrap="square" rtlCol="0">
              <a:spAutoFit/>
            </a:bodyPr>
            <a:lstStyle/>
            <a:p>
              <a:r>
                <a:rPr lang="en-US" sz="1400" dirty="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3" name="Oval 112">
              <a:extLst>
                <a:ext uri="{FF2B5EF4-FFF2-40B4-BE49-F238E27FC236}">
                  <a16:creationId xmlns:a16="http://schemas.microsoft.com/office/drawing/2014/main" id="{C107F18A-AD7E-9141-937F-81DFACF681AA}"/>
                </a:ext>
              </a:extLst>
            </p:cNvPr>
            <p:cNvSpPr/>
            <p:nvPr/>
          </p:nvSpPr>
          <p:spPr>
            <a:xfrm>
              <a:off x="9803233" y="2454322"/>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05795" y="2750040"/>
              <a:ext cx="288486" cy="382287"/>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sp>
          <p:nvSpPr>
            <p:cNvPr id="6" name="Freeform 12">
              <a:extLst>
                <a:ext uri="{FF2B5EF4-FFF2-40B4-BE49-F238E27FC236}">
                  <a16:creationId xmlns:a16="http://schemas.microsoft.com/office/drawing/2014/main" id="{4D822130-51ED-8C82-A888-AEAD90014819}"/>
                </a:ext>
              </a:extLst>
            </p:cNvPr>
            <p:cNvSpPr>
              <a:spLocks noChangeAspect="1"/>
            </p:cNvSpPr>
            <p:nvPr/>
          </p:nvSpPr>
          <p:spPr bwMode="auto">
            <a:xfrm>
              <a:off x="7828767" y="358572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 name="Oval 8">
              <a:extLst>
                <a:ext uri="{FF2B5EF4-FFF2-40B4-BE49-F238E27FC236}">
                  <a16:creationId xmlns:a16="http://schemas.microsoft.com/office/drawing/2014/main" id="{F1CC5D03-6021-1120-9CFC-3B59365D6606}"/>
                </a:ext>
              </a:extLst>
            </p:cNvPr>
            <p:cNvSpPr/>
            <p:nvPr/>
          </p:nvSpPr>
          <p:spPr>
            <a:xfrm>
              <a:off x="9805025" y="270354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D6DE774E-C17F-ECF6-CDD1-6E33FDBB068A}"/>
                </a:ext>
              </a:extLst>
            </p:cNvPr>
            <p:cNvSpPr/>
            <p:nvPr/>
          </p:nvSpPr>
          <p:spPr>
            <a:xfrm>
              <a:off x="9892879" y="331852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40AF9610-114C-9DEF-FD42-7CC6C8CFD2D1}"/>
                </a:ext>
              </a:extLst>
            </p:cNvPr>
            <p:cNvSpPr/>
            <p:nvPr/>
          </p:nvSpPr>
          <p:spPr>
            <a:xfrm>
              <a:off x="10529376" y="384744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id="{BF33EAC9-7B6B-F834-8421-B2BB2E3FB328}"/>
                </a:ext>
              </a:extLst>
            </p:cNvPr>
            <p:cNvSpPr/>
            <p:nvPr/>
          </p:nvSpPr>
          <p:spPr>
            <a:xfrm>
              <a:off x="10541924" y="362332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3947269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1051315" y="1572984"/>
            <a:ext cx="1965778" cy="420051"/>
          </a:xfrm>
        </p:spPr>
        <p:txBody>
          <a:bodyPr>
            <a:noAutofit/>
          </a:bodyPr>
          <a:lstStyle/>
          <a:p>
            <a:pPr algn="l"/>
            <a:r>
              <a:rPr lang="en-US" sz="1800" dirty="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077200"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1177729" y="2280228"/>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1113183" y="4946462"/>
            <a:ext cx="2659702" cy="338554"/>
          </a:xfrm>
          <a:prstGeom prst="rect">
            <a:avLst/>
          </a:prstGeom>
          <a:noFill/>
        </p:spPr>
        <p:txBody>
          <a:bodyPr wrap="none" rtlCol="0">
            <a:spAutoFit/>
          </a:bodyPr>
          <a:lstStyle/>
          <a:p>
            <a:r>
              <a:rPr lang="en-US" sz="1600" dirty="0"/>
              <a:t>Diagram credit: </a:t>
            </a:r>
            <a:r>
              <a:rPr lang="en-US" sz="1600" dirty="0" err="1"/>
              <a:t>Sparkfun</a:t>
            </a:r>
            <a:endParaRPr lang="en-US" sz="1600" dirty="0"/>
          </a:p>
        </p:txBody>
      </p:sp>
    </p:spTree>
    <p:extLst>
      <p:ext uri="{BB962C8B-B14F-4D97-AF65-F5344CB8AC3E}">
        <p14:creationId xmlns:p14="http://schemas.microsoft.com/office/powerpoint/2010/main" val="36482418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160656"/>
            <a:ext cx="9748411" cy="868362"/>
          </a:xfrm>
        </p:spPr>
        <p:txBody>
          <a:bodyPr anchor="ctr">
            <a:normAutofit/>
          </a:bodyPr>
          <a:lstStyle/>
          <a:p>
            <a:pPr algn="ctr"/>
            <a:r>
              <a:rPr lang="en-US" sz="4400" dirty="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1252377" y="2054848"/>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grpSp>
        <p:nvGrpSpPr>
          <p:cNvPr id="72" name="Group 71">
            <a:extLst>
              <a:ext uri="{FF2B5EF4-FFF2-40B4-BE49-F238E27FC236}">
                <a16:creationId xmlns:a16="http://schemas.microsoft.com/office/drawing/2014/main" id="{CEB7A071-79F4-76BA-0BC2-F3BC3027236A}"/>
              </a:ext>
            </a:extLst>
          </p:cNvPr>
          <p:cNvGrpSpPr/>
          <p:nvPr/>
        </p:nvGrpSpPr>
        <p:grpSpPr>
          <a:xfrm>
            <a:off x="783925" y="2512867"/>
            <a:ext cx="4142197" cy="2784157"/>
            <a:chOff x="380380" y="2315408"/>
            <a:chExt cx="4142197" cy="2784157"/>
          </a:xfrm>
        </p:grpSpPr>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684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545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150150"/>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349304" y="218529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718191" y="4171678"/>
              <a:ext cx="693278" cy="294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vl1pPr>
            </a:lstStyle>
            <a:p>
              <a:pPr lvl="0">
                <a:defRPr sz="1800"/>
              </a:pPr>
              <a:r>
                <a:rPr sz="1400" dirty="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rPr dirty="0"/>
                <a:t>.</a:t>
              </a:r>
              <a:r>
                <a:rPr sz="1200" dirty="0"/>
                <a:t>33</a:t>
              </a:r>
              <a:r>
                <a:rPr dirty="0"/>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3" name="TextBox 2">
            <a:extLst>
              <a:ext uri="{FF2B5EF4-FFF2-40B4-BE49-F238E27FC236}">
                <a16:creationId xmlns:a16="http://schemas.microsoft.com/office/drawing/2014/main" id="{38025F3C-B9D1-EEF7-1056-A7C697227D8E}"/>
              </a:ext>
            </a:extLst>
          </p:cNvPr>
          <p:cNvSpPr txBox="1"/>
          <p:nvPr/>
        </p:nvSpPr>
        <p:spPr>
          <a:xfrm>
            <a:off x="12486290" y="51816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54088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181495" y="250069"/>
            <a:ext cx="10515600" cy="869909"/>
          </a:xfrm>
        </p:spPr>
        <p:txBody>
          <a:bodyPr/>
          <a:lstStyle/>
          <a:p>
            <a:pPr algn="ctr"/>
            <a:r>
              <a:rPr lang="en-US" dirty="0">
                <a:latin typeface="Calibri" panose="020F0502020204030204" pitchFamily="34" charset="0"/>
                <a:cs typeface="Calibri" panose="020F0502020204030204" pitchFamily="34" charset="0"/>
              </a:rPr>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12961" y="1716653"/>
                <a:ext cx="9032336" cy="4351917"/>
              </a:xfrm>
            </p:spPr>
            <p:txBody>
              <a:bodyPr/>
              <a:lstStyle/>
              <a:p>
                <a:pPr>
                  <a:spcBef>
                    <a:spcPts val="2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2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2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2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2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2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12961" y="1716653"/>
                <a:ext cx="9032336" cy="4351917"/>
              </a:xfrm>
              <a:blipFill>
                <a:blip r:embed="rId2"/>
                <a:stretch>
                  <a:fillRect l="-421" t="-291"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812136"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38200" y="154336"/>
            <a:ext cx="10515600" cy="869909"/>
          </a:xfrm>
        </p:spPr>
        <p:txBody>
          <a:bodyPr/>
          <a:lstStyle/>
          <a:p>
            <a:pPr algn="ctr"/>
            <a:r>
              <a:rPr lang="en-US" dirty="0">
                <a:latin typeface="Calibri" panose="020F0502020204030204" pitchFamily="34" charset="0"/>
                <a:cs typeface="Calibri" panose="020F0502020204030204" pitchFamily="34" charset="0"/>
              </a:rPr>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438350"/>
                <a:ext cx="9675964" cy="5191125"/>
              </a:xfrm>
            </p:spPr>
            <p:txBody>
              <a:bodyPr>
                <a:normAutofit/>
              </a:bodyPr>
              <a:lstStyle/>
              <a:p>
                <a:pPr>
                  <a:spcBef>
                    <a:spcPts val="2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2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2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2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2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2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2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2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2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2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2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438350"/>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sp>
        <p:nvSpPr>
          <p:cNvPr id="4" name="Oval 14">
            <a:extLst>
              <a:ext uri="{FF2B5EF4-FFF2-40B4-BE49-F238E27FC236}">
                <a16:creationId xmlns:a16="http://schemas.microsoft.com/office/drawing/2014/main" id="{362D29C8-8F5C-516F-A4B9-D761F0D2B676}"/>
              </a:ext>
            </a:extLst>
          </p:cNvPr>
          <p:cNvSpPr>
            <a:spLocks noChangeAspect="1" noChangeArrowheads="1"/>
          </p:cNvSpPr>
          <p:nvPr/>
        </p:nvSpPr>
        <p:spPr bwMode="auto">
          <a:xfrm>
            <a:off x="884392" y="4141809"/>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 name="Group 18">
            <a:extLst>
              <a:ext uri="{FF2B5EF4-FFF2-40B4-BE49-F238E27FC236}">
                <a16:creationId xmlns:a16="http://schemas.microsoft.com/office/drawing/2014/main" id="{54204073-27B8-1203-CF95-B6C2BB057B0A}"/>
              </a:ext>
            </a:extLst>
          </p:cNvPr>
          <p:cNvGrpSpPr/>
          <p:nvPr/>
        </p:nvGrpSpPr>
        <p:grpSpPr>
          <a:xfrm>
            <a:off x="9938819" y="965741"/>
            <a:ext cx="2170807" cy="1935123"/>
            <a:chOff x="9511308" y="965741"/>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511308" y="2242600"/>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695191" y="1418709"/>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55" name="Oval 54">
              <a:extLst>
                <a:ext uri="{FF2B5EF4-FFF2-40B4-BE49-F238E27FC236}">
                  <a16:creationId xmlns:a16="http://schemas.microsoft.com/office/drawing/2014/main" id="{45043902-D26B-EB48-901E-68745D4B28C8}"/>
                </a:ext>
              </a:extLst>
            </p:cNvPr>
            <p:cNvSpPr>
              <a:spLocks noChangeArrowheads="1"/>
            </p:cNvSpPr>
            <p:nvPr/>
          </p:nvSpPr>
          <p:spPr bwMode="auto">
            <a:xfrm>
              <a:off x="10752426" y="2758658"/>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rrowheads="1"/>
            </p:cNvSpPr>
            <p:nvPr/>
          </p:nvSpPr>
          <p:spPr bwMode="auto">
            <a:xfrm>
              <a:off x="10712491" y="2711256"/>
              <a:ext cx="159740" cy="18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TextBox 9">
              <a:extLst>
                <a:ext uri="{FF2B5EF4-FFF2-40B4-BE49-F238E27FC236}">
                  <a16:creationId xmlns:a16="http://schemas.microsoft.com/office/drawing/2014/main" id="{60E995E0-3102-BE40-BA3A-0FD14FDDD9FA}"/>
                </a:ext>
              </a:extLst>
            </p:cNvPr>
            <p:cNvSpPr txBox="1"/>
            <p:nvPr/>
          </p:nvSpPr>
          <p:spPr>
            <a:xfrm>
              <a:off x="10418075" y="1587794"/>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244786" y="2333168"/>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0718143" y="2147645"/>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410538" y="2375441"/>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034315" y="2812512"/>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a:off x="10832296" y="2130480"/>
              <a:ext cx="4124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057063" y="1415674"/>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9903171" y="2063816"/>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604168" y="1417616"/>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288690" y="2147636"/>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288690" y="2642936"/>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296981" y="1087083"/>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220038" y="965741"/>
              <a:ext cx="379163" cy="307777"/>
            </a:xfrm>
            <a:prstGeom prst="rect">
              <a:avLst/>
            </a:prstGeom>
            <a:noFill/>
          </p:spPr>
          <p:txBody>
            <a:bodyPr wrap="square" rtlCol="0">
              <a:spAutoFit/>
            </a:bodyPr>
            <a:lstStyle/>
            <a:p>
              <a:r>
                <a:rPr lang="en-US" sz="1400" dirty="0"/>
                <a:t>L</a:t>
              </a:r>
              <a:endParaRPr lang="en-US" sz="1400" baseline="-25000" dirty="0"/>
            </a:p>
          </p:txBody>
        </p:sp>
        <p:sp>
          <p:nvSpPr>
            <p:cNvPr id="12" name="Oval 11">
              <a:extLst>
                <a:ext uri="{FF2B5EF4-FFF2-40B4-BE49-F238E27FC236}">
                  <a16:creationId xmlns:a16="http://schemas.microsoft.com/office/drawing/2014/main" id="{7FDCC7FD-99A5-353B-DFB1-C1B0ADFC53CA}"/>
                </a:ext>
              </a:extLst>
            </p:cNvPr>
            <p:cNvSpPr>
              <a:spLocks noChangeArrowheads="1"/>
            </p:cNvSpPr>
            <p:nvPr/>
          </p:nvSpPr>
          <p:spPr bwMode="auto">
            <a:xfrm>
              <a:off x="10743460" y="2082715"/>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Oval 12">
              <a:extLst>
                <a:ext uri="{FF2B5EF4-FFF2-40B4-BE49-F238E27FC236}">
                  <a16:creationId xmlns:a16="http://schemas.microsoft.com/office/drawing/2014/main" id="{E990F399-3553-49E6-DCE2-787B5D678273}"/>
                </a:ext>
              </a:extLst>
            </p:cNvPr>
            <p:cNvSpPr>
              <a:spLocks noChangeArrowheads="1"/>
            </p:cNvSpPr>
            <p:nvPr/>
          </p:nvSpPr>
          <p:spPr bwMode="auto">
            <a:xfrm>
              <a:off x="10745248" y="1374500"/>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Oval 13">
              <a:extLst>
                <a:ext uri="{FF2B5EF4-FFF2-40B4-BE49-F238E27FC236}">
                  <a16:creationId xmlns:a16="http://schemas.microsoft.com/office/drawing/2014/main" id="{7274DAA7-EB06-0EC3-4736-AF734DA8780F}"/>
                </a:ext>
              </a:extLst>
            </p:cNvPr>
            <p:cNvSpPr>
              <a:spLocks noChangeArrowheads="1"/>
            </p:cNvSpPr>
            <p:nvPr/>
          </p:nvSpPr>
          <p:spPr bwMode="auto">
            <a:xfrm>
              <a:off x="10015517" y="1354775"/>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8" name="Straight Arrow Connector 17">
              <a:extLst>
                <a:ext uri="{FF2B5EF4-FFF2-40B4-BE49-F238E27FC236}">
                  <a16:creationId xmlns:a16="http://schemas.microsoft.com/office/drawing/2014/main" id="{1F489788-8768-B6DA-CFE7-6D03CDFDE6D9}"/>
                </a:ext>
              </a:extLst>
            </p:cNvPr>
            <p:cNvCxnSpPr>
              <a:cxnSpLocks/>
            </p:cNvCxnSpPr>
            <p:nvPr/>
          </p:nvCxnSpPr>
          <p:spPr>
            <a:xfrm flipH="1">
              <a:off x="10855602" y="2810007"/>
              <a:ext cx="4124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07571" y="219652"/>
            <a:ext cx="10515600" cy="869909"/>
          </a:xfrm>
        </p:spPr>
        <p:txBody>
          <a:bodyPr/>
          <a:lstStyle/>
          <a:p>
            <a:pPr algn="ctr"/>
            <a:r>
              <a:rPr lang="en-US" dirty="0">
                <a:latin typeface="Calibri" panose="020F0502020204030204" pitchFamily="34" charset="0"/>
                <a:cs typeface="Calibri" panose="020F0502020204030204" pitchFamily="34" charset="0"/>
              </a:rPr>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43948" y="2065095"/>
                <a:ext cx="11304103" cy="3848810"/>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43948" y="2065095"/>
                <a:ext cx="11304103" cy="3848810"/>
              </a:xfrm>
              <a:blipFill>
                <a:blip r:embed="rId2"/>
                <a:stretch>
                  <a:fillRect l="-562" t="-197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spTree>
    <p:extLst>
      <p:ext uri="{BB962C8B-B14F-4D97-AF65-F5344CB8AC3E}">
        <p14:creationId xmlns:p14="http://schemas.microsoft.com/office/powerpoint/2010/main" val="1309392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889560" y="204600"/>
            <a:ext cx="10515600" cy="869909"/>
          </a:xfrm>
        </p:spPr>
        <p:txBody>
          <a:bodyPr/>
          <a:lstStyle/>
          <a:p>
            <a:pPr algn="ctr"/>
            <a:r>
              <a:rPr lang="en-US" dirty="0">
                <a:latin typeface="Calibri" panose="020F0502020204030204" pitchFamily="34" charset="0"/>
                <a:cs typeface="Calibri" panose="020F0502020204030204" pitchFamily="34" charset="0"/>
              </a:rPr>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88888" y="1519192"/>
                <a:ext cx="10913429" cy="4770194"/>
              </a:xfrm>
            </p:spPr>
            <p:txBody>
              <a:bodyPr>
                <a:normAutofit fontScale="92500" lnSpcReduction="10000"/>
              </a:bodyPr>
              <a:lstStyle/>
              <a:p>
                <a:pPr>
                  <a:lnSpc>
                    <a:spcPct val="110000"/>
                  </a:lnSpc>
                  <a:spcBef>
                    <a:spcPts val="2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lnSpc>
                    <a:spcPct val="110000"/>
                  </a:lnSpc>
                  <a:spcBef>
                    <a:spcPts val="2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lnSpc>
                    <a:spcPct val="110000"/>
                  </a:lnSpc>
                  <a:spcBef>
                    <a:spcPts val="2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lnSpc>
                    <a:spcPct val="110000"/>
                  </a:lnSpc>
                  <a:spcBef>
                    <a:spcPts val="200"/>
                  </a:spcBef>
                </a:pPr>
                <a:r>
                  <a:rPr lang="en-US" sz="2000" dirty="0"/>
                  <a:t>Complex power: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i="1">
                        <a:latin typeface="Cambria Math" panose="02040503050406030204" pitchFamily="18" charset="0"/>
                      </a:rPr>
                      <m:t>=</m:t>
                    </m:r>
                    <m:r>
                      <a:rPr lang="en-US" sz="2000" i="1">
                        <a:latin typeface="Cambria Math" panose="02040503050406030204" pitchFamily="18" charset="0"/>
                      </a:rPr>
                      <m:t>𝑍</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a:latin typeface="Cambria Math" panose="02040503050406030204" pitchFamily="18" charset="0"/>
                      </a:rPr>
                      <m:t>+</m:t>
                    </m:r>
                    <m:r>
                      <m:rPr>
                        <m:sty m:val="p"/>
                      </m:rPr>
                      <a:rPr lang="en-US" sz="2000">
                        <a:latin typeface="Cambria Math" panose="02040503050406030204" pitchFamily="18" charset="0"/>
                      </a:rPr>
                      <m:t>j</m:t>
                    </m:r>
                    <m:r>
                      <a:rPr lang="en-US" sz="2000" i="1">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lnSpc>
                    <a:spcPct val="110000"/>
                  </a:lnSpc>
                  <a:spcBef>
                    <a:spcPts val="2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oMath>
                </a14:m>
                <a:r>
                  <a:rPr lang="en-US" sz="2000" dirty="0"/>
                  <a:t> is power stored in inductor </a:t>
                </a:r>
              </a:p>
              <a:p>
                <a:pPr lvl="1">
                  <a:lnSpc>
                    <a:spcPct val="110000"/>
                  </a:lnSpc>
                  <a:spcBef>
                    <a:spcPts val="2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lnSpc>
                    <a:spcPct val="110000"/>
                  </a:lnSpc>
                  <a:spcBef>
                    <a:spcPts val="2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a:p>
                <a:pPr>
                  <a:lnSpc>
                    <a:spcPct val="110000"/>
                  </a:lnSpc>
                  <a:spcBef>
                    <a:spcPts val="2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𝑉</m:t>
                                    </m:r>
                                  </m:e>
                                  <m:sub>
                                    <m:r>
                                      <a:rPr lang="en-US" sz="2000" i="1">
                                        <a:latin typeface="Cambria Math" panose="02040503050406030204" pitchFamily="18" charset="0"/>
                                        <a:ea typeface="Cambria Math" panose="02040503050406030204" pitchFamily="18" charset="0"/>
                                      </a:rPr>
                                      <m:t>𝑐</m:t>
                                    </m:r>
                                  </m:sub>
                                </m:sSub>
                              </m:e>
                            </m:d>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endParaRPr lang="en-US" sz="2000" dirty="0"/>
              </a:p>
              <a:p>
                <a:pPr>
                  <a:lnSpc>
                    <a:spcPct val="110000"/>
                  </a:lnSpc>
                  <a:spcBef>
                    <a:spcPts val="200"/>
                  </a:spcBef>
                </a:pPr>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ea typeface="Cambria Math" panose="02040503050406030204" pitchFamily="18" charset="0"/>
                          </a:rPr>
                          <m:t>𝑅</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𝑅</m:t>
                        </m:r>
                      </m:den>
                    </m:f>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𝑎</m:t>
                            </m:r>
                          </m:sub>
                        </m:sSub>
                      </m:den>
                    </m:f>
                  </m:oMath>
                </a14:m>
                <a:endParaRPr lang="en-US" sz="2000" dirty="0"/>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88888" y="1519192"/>
                <a:ext cx="10913429" cy="4770194"/>
              </a:xfrm>
              <a:blipFill>
                <a:blip r:embed="rId2"/>
                <a:stretch>
                  <a:fillRect l="-46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66659" y="2001266"/>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latin typeface="Calibri" panose="020F0502020204030204" pitchFamily="34" charset="0"/>
                <a:cs typeface="Calibri" panose="020F0502020204030204" pitchFamily="34" charset="0"/>
              </a:rPr>
              <a:t>Thevenin and Norton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666" y="1312133"/>
                <a:ext cx="11345333" cy="4918371"/>
              </a:xfrm>
            </p:spPr>
            <p:txBody>
              <a:bodyPr>
                <a:noAutofit/>
              </a:bodyPr>
              <a:lstStyle/>
              <a:p>
                <a:pPr marL="342900" indent="-342900" algn="l">
                  <a:buFont typeface="Arial" panose="020B0604020202020204" pitchFamily="34" charset="0"/>
                  <a:buChar char="•"/>
                </a:pPr>
                <a:r>
                  <a:rPr lang="en-US" sz="2000" b="1" dirty="0">
                    <a:ea typeface="Arial" charset="0"/>
                    <a:cs typeface="Arial" charset="0"/>
                  </a:rPr>
                  <a:t>Thevenin: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b="1" dirty="0">
                    <a:ea typeface="Arial" charset="0"/>
                    <a:cs typeface="Arial" charset="0"/>
                  </a:rPr>
                  <a:t>Norton: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marL="0" indent="0" algn="l">
                  <a:buNone/>
                </a:pPr>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Above,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𝐺</m:t>
                        </m:r>
                      </m:e>
                      <m:sub>
                        <m:r>
                          <a:rPr lang="en-US" sz="2000" b="0" i="1" smtClean="0">
                            <a:latin typeface="Cambria Math" panose="02040503050406030204" pitchFamily="18" charset="0"/>
                            <a:cs typeface="Arial" charset="0"/>
                          </a:rPr>
                          <m:t>𝑁</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𝑇h</m:t>
                            </m:r>
                          </m:sub>
                        </m:sSub>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a:t>
                </a:r>
                <a:r>
                  <a:rPr lang="en-US" sz="2000" i="1" dirty="0">
                    <a:ea typeface="Arial" charset="0"/>
                    <a:cs typeface="Arial" charset="0"/>
                  </a:rPr>
                  <a:t>linear</a:t>
                </a:r>
                <a:r>
                  <a:rPr lang="en-US" sz="2000" dirty="0">
                    <a:ea typeface="Arial" charset="0"/>
                    <a:cs typeface="Arial" charset="0"/>
                  </a:rPr>
                  <a:t> two terminal input and output devices (with transfer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666" y="1312133"/>
                <a:ext cx="11345333" cy="4918371"/>
              </a:xfrm>
              <a:blipFill>
                <a:blip r:embed="rId3"/>
                <a:stretch>
                  <a:fillRect l="-447" t="-15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grpSp>
        <p:nvGrpSpPr>
          <p:cNvPr id="24" name="Group 23">
            <a:extLst>
              <a:ext uri="{FF2B5EF4-FFF2-40B4-BE49-F238E27FC236}">
                <a16:creationId xmlns:a16="http://schemas.microsoft.com/office/drawing/2014/main" id="{C5E4D058-E032-D645-842A-BF191632CA71}"/>
              </a:ext>
            </a:extLst>
          </p:cNvPr>
          <p:cNvGrpSpPr/>
          <p:nvPr/>
        </p:nvGrpSpPr>
        <p:grpSpPr>
          <a:xfrm>
            <a:off x="7582535" y="4069358"/>
            <a:ext cx="3002354" cy="1241041"/>
            <a:chOff x="1252224" y="4411667"/>
            <a:chExt cx="3002354"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128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139136" y="441166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3383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507061" y="4825230"/>
              <a:ext cx="482400" cy="369332"/>
            </a:xfrm>
            <a:prstGeom prst="rect">
              <a:avLst/>
            </a:prstGeom>
            <a:noFill/>
          </p:spPr>
          <p:txBody>
            <a:bodyPr wrap="square" rtlCol="0">
              <a:spAutoFit/>
            </a:bodyPr>
            <a:lstStyle/>
            <a:p>
              <a:r>
                <a:rPr lang="en-US" dirty="0"/>
                <a:t>G</a:t>
              </a:r>
              <a:r>
                <a:rPr lang="en-US" baseline="-25000" dirty="0"/>
                <a:t>N</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75325"/>
              <a:ext cx="0" cy="9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3CC7494-7499-9E40-8DFC-3B76BEFAD2C5}"/>
              </a:ext>
            </a:extLst>
          </p:cNvPr>
          <p:cNvGrpSpPr/>
          <p:nvPr/>
        </p:nvGrpSpPr>
        <p:grpSpPr>
          <a:xfrm>
            <a:off x="7414583" y="1762982"/>
            <a:ext cx="3193918" cy="1447748"/>
            <a:chOff x="1252224" y="2100362"/>
            <a:chExt cx="3193918" cy="1447748"/>
          </a:xfrm>
        </p:grpSpPr>
        <p:sp>
          <p:nvSpPr>
            <p:cNvPr id="6" name="Rectangle 5">
              <a:extLst>
                <a:ext uri="{FF2B5EF4-FFF2-40B4-BE49-F238E27FC236}">
                  <a16:creationId xmlns:a16="http://schemas.microsoft.com/office/drawing/2014/main" id="{CC150E1C-3064-F547-BAF7-521E5241C22B}"/>
                </a:ext>
              </a:extLst>
            </p:cNvPr>
            <p:cNvSpPr/>
            <p:nvPr/>
          </p:nvSpPr>
          <p:spPr>
            <a:xfrm rot="5400000">
              <a:off x="2959679" y="1899801"/>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860938" y="2303550"/>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048972" y="2320487"/>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flipV="1">
              <a:off x="2048975" y="3490968"/>
              <a:ext cx="23257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674568" y="2354354"/>
              <a:ext cx="6583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07088" y="229804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873977" y="2181684"/>
              <a:ext cx="999067" cy="369332"/>
            </a:xfrm>
            <a:prstGeom prst="rect">
              <a:avLst/>
            </a:prstGeom>
            <a:noFill/>
          </p:spPr>
          <p:txBody>
            <a:bodyPr wrap="square" rtlCol="0">
              <a:spAutoFit/>
            </a:bodyPr>
            <a:lstStyle/>
            <a:p>
              <a:r>
                <a:rPr lang="en-US" dirty="0" err="1"/>
                <a:t>Z</a:t>
              </a:r>
              <a:r>
                <a:rPr lang="en-US" baseline="-25000" dirty="0" err="1"/>
                <a:t>Th</a:t>
              </a:r>
              <a:endParaRPr lang="en-US" baseline="-25000" dirty="0"/>
            </a:p>
          </p:txBody>
        </p:sp>
        <p:sp>
          <p:nvSpPr>
            <p:cNvPr id="28" name="TextBox 27">
              <a:extLst>
                <a:ext uri="{FF2B5EF4-FFF2-40B4-BE49-F238E27FC236}">
                  <a16:creationId xmlns:a16="http://schemas.microsoft.com/office/drawing/2014/main" id="{24518189-008F-E249-89F9-F88EF1956082}"/>
                </a:ext>
              </a:extLst>
            </p:cNvPr>
            <p:cNvSpPr txBox="1"/>
            <p:nvPr/>
          </p:nvSpPr>
          <p:spPr>
            <a:xfrm>
              <a:off x="1252224" y="2658725"/>
              <a:ext cx="999067" cy="369332"/>
            </a:xfrm>
            <a:prstGeom prst="rect">
              <a:avLst/>
            </a:prstGeom>
            <a:noFill/>
          </p:spPr>
          <p:txBody>
            <a:bodyPr wrap="square" rtlCol="0">
              <a:spAutoFit/>
            </a:bodyPr>
            <a:lstStyle/>
            <a:p>
              <a:r>
                <a:rPr lang="en-US"/>
                <a:t>V</a:t>
              </a:r>
              <a:r>
                <a:rPr lang="en-US" baseline="-25000"/>
                <a:t>Th</a:t>
              </a:r>
            </a:p>
          </p:txBody>
        </p:sp>
        <p:sp>
          <p:nvSpPr>
            <p:cNvPr id="42" name="Oval 41">
              <a:extLst>
                <a:ext uri="{FF2B5EF4-FFF2-40B4-BE49-F238E27FC236}">
                  <a16:creationId xmlns:a16="http://schemas.microsoft.com/office/drawing/2014/main" id="{642F0533-D5A1-694C-AC4C-8BBAB9C030DF}"/>
                </a:ext>
              </a:extLst>
            </p:cNvPr>
            <p:cNvSpPr/>
            <p:nvPr/>
          </p:nvSpPr>
          <p:spPr>
            <a:xfrm>
              <a:off x="4330700" y="34292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3709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Calibri" panose="020F0502020204030204" pitchFamily="34" charset="0"/>
                <a:cs typeface="Calibri" panose="020F0502020204030204" pitchFamily="34" charset="0"/>
              </a:rPr>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769" y="1938388"/>
                <a:ext cx="8883821" cy="3655442"/>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r>
                  <a:rPr lang="en-US" sz="2000" dirty="0"/>
                  <a:t>In general, a Norton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oMath>
                </a14:m>
                <a:r>
                  <a:rPr lang="en-US" sz="2000" dirty="0"/>
                  <a:t> is the same as a Thevenin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oMath>
                </a14:m>
                <a:r>
                  <a:rPr lang="en-US" sz="2000" dirty="0"/>
                  <a:t> with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769" y="1938388"/>
                <a:ext cx="8883821" cy="3655442"/>
              </a:xfrm>
              <a:blipFill>
                <a:blip r:embed="rId2"/>
                <a:stretch>
                  <a:fillRect l="-571" t="-20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54590" y="6343120"/>
            <a:ext cx="2743200" cy="365125"/>
          </a:xfrm>
        </p:spPr>
        <p:txBody>
          <a:bodyPr/>
          <a:lstStyle/>
          <a:p>
            <a:fld id="{6B76BA51-8322-1A4D-B259-B74706370693}" type="slidenum">
              <a:rPr lang="en-US" smtClean="0"/>
              <a:t>16</a:t>
            </a:fld>
            <a:endParaRPr lang="en-US"/>
          </a:p>
        </p:txBody>
      </p:sp>
      <p:grpSp>
        <p:nvGrpSpPr>
          <p:cNvPr id="4" name="Group 3">
            <a:extLst>
              <a:ext uri="{FF2B5EF4-FFF2-40B4-BE49-F238E27FC236}">
                <a16:creationId xmlns:a16="http://schemas.microsoft.com/office/drawing/2014/main" id="{47D30666-EF84-7094-981B-2E699E080AAB}"/>
              </a:ext>
            </a:extLst>
          </p:cNvPr>
          <p:cNvGrpSpPr/>
          <p:nvPr/>
        </p:nvGrpSpPr>
        <p:grpSpPr>
          <a:xfrm>
            <a:off x="9300812" y="1545980"/>
            <a:ext cx="2158592" cy="1328182"/>
            <a:chOff x="9784909" y="222786"/>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1204920" y="1361360"/>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1236335" y="77113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10838476" y="971536"/>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1798666" y="1358284"/>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1294895" y="675622"/>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9784909" y="871743"/>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9784909" y="871743"/>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10399550" y="1453089"/>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11037884" y="682935"/>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10258441" y="675622"/>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10688536" y="335389"/>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1751314" y="593171"/>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1214848" y="594710"/>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10596823" y="222786"/>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6" name="Group 5">
            <a:extLst>
              <a:ext uri="{FF2B5EF4-FFF2-40B4-BE49-F238E27FC236}">
                <a16:creationId xmlns:a16="http://schemas.microsoft.com/office/drawing/2014/main" id="{1482946B-C337-1A2F-431E-48338EDF6B22}"/>
              </a:ext>
            </a:extLst>
          </p:cNvPr>
          <p:cNvGrpSpPr/>
          <p:nvPr/>
        </p:nvGrpSpPr>
        <p:grpSpPr>
          <a:xfrm>
            <a:off x="9538664" y="3509892"/>
            <a:ext cx="1947074" cy="1526221"/>
            <a:chOff x="10022761" y="2144658"/>
            <a:chExt cx="1947074"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1810095" y="3481271"/>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11068599" y="3576075"/>
              <a:ext cx="804672"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11059594" y="2242838"/>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10919750" y="2811671"/>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11006945" y="224283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1790544" y="2144658"/>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10022761" y="2885200"/>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10022761" y="2885200"/>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10172734" y="2363480"/>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10172734" y="2363480"/>
                  <a:ext cx="897012" cy="369332"/>
                </a:xfrm>
                <a:prstGeom prst="rect">
                  <a:avLst/>
                </a:prstGeom>
                <a:blipFill>
                  <a:blip r:embed="rId5"/>
                  <a:stretch>
                    <a:fillRect b="-13333"/>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167919" y="3044213"/>
            <a:ext cx="2533129" cy="369332"/>
          </a:xfrm>
          <a:prstGeom prst="rect">
            <a:avLst/>
          </a:prstGeom>
          <a:noFill/>
        </p:spPr>
        <p:txBody>
          <a:bodyPr wrap="none" rtlCol="0">
            <a:spAutoFit/>
          </a:bodyPr>
          <a:lstStyle/>
          <a:p>
            <a:r>
              <a:rPr lang="en-US" dirty="0"/>
              <a:t>is Thevenin equivalent to</a:t>
            </a:r>
          </a:p>
        </p:txBody>
      </p:sp>
    </p:spTree>
    <p:extLst>
      <p:ext uri="{BB962C8B-B14F-4D97-AF65-F5344CB8AC3E}">
        <p14:creationId xmlns:p14="http://schemas.microsoft.com/office/powerpoint/2010/main" val="272221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latin typeface="Calibri" panose="020F0502020204030204" pitchFamily="34" charset="0"/>
                <a:cs typeface="Calibri" panose="020F0502020204030204" pitchFamily="34" charset="0"/>
              </a:rPr>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06317" y="1772654"/>
                <a:ext cx="9008109" cy="3966337"/>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06317" y="1772654"/>
                <a:ext cx="9008109" cy="3966337"/>
              </a:xfrm>
              <a:blipFill>
                <a:blip r:embed="rId2"/>
                <a:stretch>
                  <a:fillRect l="-704" t="-1917" r="-1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3" name="Group 12">
            <a:extLst>
              <a:ext uri="{FF2B5EF4-FFF2-40B4-BE49-F238E27FC236}">
                <a16:creationId xmlns:a16="http://schemas.microsoft.com/office/drawing/2014/main" id="{5B38B610-5998-6992-3B31-3D9915E9807F}"/>
              </a:ext>
            </a:extLst>
          </p:cNvPr>
          <p:cNvGrpSpPr/>
          <p:nvPr/>
        </p:nvGrpSpPr>
        <p:grpSpPr>
          <a:xfrm>
            <a:off x="9973998" y="2994188"/>
            <a:ext cx="1719385" cy="1426328"/>
            <a:chOff x="9959560" y="2668976"/>
            <a:chExt cx="1719385" cy="142632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1247465" y="2750279"/>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10150508" y="3013947"/>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1032398" y="3532427"/>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959560" y="3287290"/>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979446" y="3028811"/>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491328" y="3999292"/>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595209" y="2668976"/>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1065869" y="3219030"/>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716690" y="2745028"/>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941119" y="2928587"/>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486921" y="2922529"/>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471995" y="3903280"/>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941224" y="3898027"/>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1168555" y="2694886"/>
              <a:ext cx="379163" cy="307777"/>
            </a:xfrm>
            <a:prstGeom prst="rect">
              <a:avLst/>
            </a:prstGeom>
            <a:noFill/>
          </p:spPr>
          <p:txBody>
            <a:bodyPr wrap="square" rtlCol="0">
              <a:spAutoFit/>
            </a:bodyPr>
            <a:lstStyle/>
            <a:p>
              <a:r>
                <a:rPr lang="en-US" sz="1400" dirty="0"/>
                <a:t>R</a:t>
              </a:r>
              <a:r>
                <a:rPr lang="en-US" sz="1400" baseline="-25000" dirty="0"/>
                <a:t>2</a:t>
              </a:r>
            </a:p>
          </p:txBody>
        </p:sp>
      </p:grpSp>
      <p:sp>
        <p:nvSpPr>
          <p:cNvPr id="4" name="TextBox 3">
            <a:extLst>
              <a:ext uri="{FF2B5EF4-FFF2-40B4-BE49-F238E27FC236}">
                <a16:creationId xmlns:a16="http://schemas.microsoft.com/office/drawing/2014/main" id="{C3F69FC5-75AD-2B45-AD3D-EB8B6FAB26C9}"/>
              </a:ext>
            </a:extLst>
          </p:cNvPr>
          <p:cNvSpPr txBox="1"/>
          <p:nvPr/>
        </p:nvSpPr>
        <p:spPr>
          <a:xfrm>
            <a:off x="10246660" y="2613020"/>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0204961" y="4424289"/>
            <a:ext cx="453950" cy="369332"/>
          </a:xfrm>
          <a:prstGeom prst="rect">
            <a:avLst/>
          </a:prstGeom>
          <a:noFill/>
        </p:spPr>
        <p:txBody>
          <a:bodyPr wrap="square" rtlCol="0">
            <a:spAutoFit/>
          </a:bodyPr>
          <a:lstStyle/>
          <a:p>
            <a:r>
              <a:rPr lang="en-US" dirty="0"/>
              <a:t>B</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80163" y="1000801"/>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9111"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
        <p:nvSpPr>
          <p:cNvPr id="152" name="TextBox 151">
            <a:extLst>
              <a:ext uri="{FF2B5EF4-FFF2-40B4-BE49-F238E27FC236}">
                <a16:creationId xmlns:a16="http://schemas.microsoft.com/office/drawing/2014/main" id="{722CB698-C02A-EF40-894F-798C386BD022}"/>
              </a:ext>
            </a:extLst>
          </p:cNvPr>
          <p:cNvSpPr txBox="1"/>
          <p:nvPr/>
        </p:nvSpPr>
        <p:spPr>
          <a:xfrm>
            <a:off x="10287444" y="6156411"/>
            <a:ext cx="453950" cy="369332"/>
          </a:xfrm>
          <a:prstGeom prst="rect">
            <a:avLst/>
          </a:prstGeom>
          <a:noFill/>
        </p:spPr>
        <p:txBody>
          <a:bodyPr wrap="square" rtlCol="0">
            <a:spAutoFit/>
          </a:bodyPr>
          <a:lstStyle/>
          <a:p>
            <a:r>
              <a:rPr lang="en-US" dirty="0"/>
              <a:t>C</a:t>
            </a:r>
          </a:p>
        </p:txBody>
      </p:sp>
      <p:grpSp>
        <p:nvGrpSpPr>
          <p:cNvPr id="12" name="Group 11">
            <a:extLst>
              <a:ext uri="{FF2B5EF4-FFF2-40B4-BE49-F238E27FC236}">
                <a16:creationId xmlns:a16="http://schemas.microsoft.com/office/drawing/2014/main" id="{3408EA65-9A18-1CC0-CDD3-60D8C47E8D03}"/>
              </a:ext>
            </a:extLst>
          </p:cNvPr>
          <p:cNvGrpSpPr/>
          <p:nvPr/>
        </p:nvGrpSpPr>
        <p:grpSpPr>
          <a:xfrm>
            <a:off x="9787177" y="4744079"/>
            <a:ext cx="2024187" cy="1411291"/>
            <a:chOff x="9972434" y="4702645"/>
            <a:chExt cx="2024187" cy="1411291"/>
          </a:xfrm>
        </p:grpSpPr>
        <p:sp>
          <p:nvSpPr>
            <p:cNvPr id="150" name="TextBox 149">
              <a:extLst>
                <a:ext uri="{FF2B5EF4-FFF2-40B4-BE49-F238E27FC236}">
                  <a16:creationId xmlns:a16="http://schemas.microsoft.com/office/drawing/2014/main" id="{CCCEC56D-4275-FC4D-B88C-F2B0B1B5A6B7}"/>
                </a:ext>
              </a:extLst>
            </p:cNvPr>
            <p:cNvSpPr txBox="1"/>
            <p:nvPr/>
          </p:nvSpPr>
          <p:spPr>
            <a:xfrm>
              <a:off x="11147918" y="4702645"/>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578283" y="5036924"/>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1302384" y="4768662"/>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10205427" y="5032330"/>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1087317" y="555081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972434" y="5305673"/>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1044875" y="504719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546247" y="6017675"/>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739037" y="5053174"/>
              <a:ext cx="42970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552501" y="5215211"/>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996038" y="4946970"/>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804597" y="4940912"/>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789671" y="5921663"/>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996143" y="5916410"/>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538531" y="5042982"/>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544514" y="554603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502072" y="50424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463135" y="4939202"/>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 name="Group 6">
              <a:extLst>
                <a:ext uri="{FF2B5EF4-FFF2-40B4-BE49-F238E27FC236}">
                  <a16:creationId xmlns:a16="http://schemas.microsoft.com/office/drawing/2014/main" id="{6817BD69-FF8C-E81E-0B62-D9FFA2803B0C}"/>
                </a:ext>
              </a:extLst>
            </p:cNvPr>
            <p:cNvGrpSpPr>
              <a:grpSpLocks/>
            </p:cNvGrpSpPr>
            <p:nvPr/>
          </p:nvGrpSpPr>
          <p:grpSpPr bwMode="auto">
            <a:xfrm>
              <a:off x="11457881" y="5921912"/>
              <a:ext cx="192024" cy="192024"/>
              <a:chOff x="1344" y="2064"/>
              <a:chExt cx="192" cy="192"/>
            </a:xfrm>
          </p:grpSpPr>
          <p:sp>
            <p:nvSpPr>
              <p:cNvPr id="8" name="Oval 7">
                <a:extLst>
                  <a:ext uri="{FF2B5EF4-FFF2-40B4-BE49-F238E27FC236}">
                    <a16:creationId xmlns:a16="http://schemas.microsoft.com/office/drawing/2014/main" id="{D03D6467-A7BF-0C68-40D4-5356822248C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8">
                <a:extLst>
                  <a:ext uri="{FF2B5EF4-FFF2-40B4-BE49-F238E27FC236}">
                    <a16:creationId xmlns:a16="http://schemas.microsoft.com/office/drawing/2014/main" id="{04246C00-4B02-1E96-94AE-8D14F6BB1F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560657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72150"/>
            <a:ext cx="10515600" cy="869909"/>
          </a:xfrm>
        </p:spPr>
        <p:txBody>
          <a:bodyPr/>
          <a:lstStyle/>
          <a:p>
            <a:pPr algn="ctr"/>
            <a:r>
              <a:rPr lang="en-US" dirty="0">
                <a:latin typeface="Calibri" panose="020F0502020204030204" pitchFamily="34" charset="0"/>
                <a:cs typeface="Calibri" panose="020F0502020204030204" pitchFamily="34" charset="0"/>
              </a:rPr>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29380" y="1666437"/>
                <a:ext cx="8606089" cy="451198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be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 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𝜏</m:t>
                    </m:r>
                    <m:r>
                      <m:rPr>
                        <m:sty m:val="p"/>
                      </m:rPr>
                      <a:rPr lang="en-US" sz="1800" b="0" i="0" smtClean="0">
                        <a:latin typeface="Cambria Math" panose="02040503050406030204" pitchFamily="18" charset="0"/>
                        <a:ea typeface="Cambria Math" panose="02040503050406030204" pitchFamily="18" charset="0"/>
                      </a:rPr>
                      <m:t>ln</m:t>
                    </m:r>
                    <m:r>
                      <a:rPr lang="en-US" sz="1800" b="0" i="1" smtClean="0">
                        <a:latin typeface="Cambria Math" panose="02040503050406030204" pitchFamily="18" charset="0"/>
                        <a:ea typeface="Cambria Math" panose="02040503050406030204" pitchFamily="18" charset="0"/>
                      </a:rPr>
                      <m:t>⁡(2)</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𝑚𝑠</m:t>
                    </m:r>
                    <m:r>
                      <a:rPr lang="en-US" sz="1800" b="0" i="1" smtClean="0">
                        <a:latin typeface="Cambria Math" panose="02040503050406030204" pitchFamily="18" charset="0"/>
                        <a:ea typeface="Cambria Math" panose="02040503050406030204" pitchFamily="18" charset="0"/>
                      </a:rPr>
                      <m:t> </m:t>
                    </m:r>
                  </m:oMath>
                </a14:m>
                <a:r>
                  <a:rPr lang="en-US" sz="1800" dirty="0"/>
                  <a:t>(</a:t>
                </a:r>
                <a14:m>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𝑡</m:t>
                        </m:r>
                      </m:e>
                      <m:sub>
                        <m:r>
                          <a:rPr lang="en-US" sz="1800" b="0" i="1" dirty="0" smtClean="0">
                            <a:latin typeface="Cambria Math" panose="02040503050406030204" pitchFamily="18" charset="0"/>
                          </a:rPr>
                          <m:t>2</m:t>
                        </m:r>
                      </m:sub>
                    </m:sSub>
                  </m:oMath>
                </a14:m>
                <a:r>
                  <a:rPr lang="en-US" sz="1800" dirty="0"/>
                  <a:t> is the time to decay to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a14:m>
                <a:r>
                  <a:rPr lang="en-US" sz="1800" dirty="0"/>
                  <a:t> its value)</a:t>
                </a:r>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  Given</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6</m:t>
                        </m:r>
                      </m:sup>
                    </m:sSup>
                    <m:r>
                      <m:rPr>
                        <m:sty m:val="p"/>
                      </m:rPr>
                      <a:rPr lang="el-GR" sz="1800" b="0" i="1" smtClean="0">
                        <a:latin typeface="Cambria Math" panose="02040503050406030204" pitchFamily="18" charset="0"/>
                        <a:ea typeface="Cambria Math" panose="02040503050406030204" pitchFamily="18" charset="0"/>
                      </a:rPr>
                      <m:t>Ω</m:t>
                    </m:r>
                  </m:oMath>
                </a14:m>
                <a:endParaRPr lang="en-US" sz="1800" dirty="0"/>
              </a:p>
              <a:p>
                <a:pPr marL="457200" indent="-457200">
                  <a:buFont typeface="+mj-lt"/>
                  <a:buAutoNum type="arabicPeriod"/>
                </a:pPr>
                <a:r>
                  <a:rPr lang="en-US" sz="2000" dirty="0"/>
                  <a:t>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29380" y="1666437"/>
                <a:ext cx="8606089" cy="4511988"/>
              </a:xfrm>
              <a:blipFill>
                <a:blip r:embed="rId2"/>
                <a:stretch>
                  <a:fillRect l="-589" t="-1685" b="-140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408153"/>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604015"/>
              <a:ext cx="508222"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4" name="Group 3">
            <a:extLst>
              <a:ext uri="{FF2B5EF4-FFF2-40B4-BE49-F238E27FC236}">
                <a16:creationId xmlns:a16="http://schemas.microsoft.com/office/drawing/2014/main" id="{0FE5A53F-8164-1EEF-BE42-C7078AAEF00A}"/>
              </a:ext>
            </a:extLst>
          </p:cNvPr>
          <p:cNvGrpSpPr/>
          <p:nvPr/>
        </p:nvGrpSpPr>
        <p:grpSpPr>
          <a:xfrm>
            <a:off x="9763334" y="2044601"/>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9029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2203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59479"/>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9428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13603"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9257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92095"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03215"/>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80534"/>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Calibri" panose="020F0502020204030204" pitchFamily="34" charset="0"/>
                <a:cs typeface="Calibri" panose="020F0502020204030204" pitchFamily="34" charset="0"/>
              </a:rPr>
              <a:t>Signals and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0266" y="1627229"/>
                <a:ext cx="11450410" cy="1882612"/>
              </a:xfrm>
            </p:spPr>
            <p:txBody>
              <a:bodyPr>
                <a:normAutofit/>
              </a:bodyPr>
              <a:lstStyle/>
              <a:p>
                <a:pPr>
                  <a:spcBef>
                    <a:spcPts val="400"/>
                  </a:spcBef>
                </a:pPr>
                <a:r>
                  <a:rPr lang="en-US" sz="2000" dirty="0"/>
                  <a:t>Gain: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sub>
                        </m:sSub>
                      </m:den>
                    </m:f>
                  </m:oMath>
                </a14:m>
                <a:r>
                  <a:rPr lang="en-US" sz="2000" dirty="0"/>
                  <a:t>, Loss: </a:t>
                </a:r>
                <a14:m>
                  <m:oMath xmlns:m="http://schemas.openxmlformats.org/officeDocument/2006/math">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𝑝𝑏</m:t>
                            </m:r>
                          </m:sub>
                        </m:sSub>
                      </m:den>
                    </m:f>
                    <m:r>
                      <a:rPr lang="en-US" sz="2000">
                        <a:latin typeface="Cambria Math" panose="02040503050406030204" pitchFamily="18" charset="0"/>
                      </a:rPr>
                      <m:t>.</m:t>
                    </m:r>
                  </m:oMath>
                </a14:m>
                <a:r>
                  <a:rPr lang="en-US" sz="2000" dirty="0"/>
                  <a:t> Gain (G) expressed in decibels: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=10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10</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𝑜𝑢𝑡</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𝑖𝑛</m:t>
                            </m:r>
                          </m:sub>
                        </m:sSub>
                      </m:den>
                    </m:f>
                    <m:r>
                      <a:rPr lang="en-US" sz="2000" i="1">
                        <a:latin typeface="Cambria Math" panose="02040503050406030204" pitchFamily="18" charset="0"/>
                      </a:rPr>
                      <m:t>)</m:t>
                    </m:r>
                  </m:oMath>
                </a14:m>
                <a:endParaRPr lang="en-US" sz="2000" dirty="0"/>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𝑠</m:t>
                        </m:r>
                      </m:sub>
                    </m:sSub>
                    <m:r>
                      <a:rPr lang="en-US" sz="2000" i="1">
                        <a:latin typeface="Cambria Math" panose="02040503050406030204" pitchFamily="18" charset="0"/>
                      </a:rPr>
                      <m:t>=</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𝜖</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i="1">
                                <a:latin typeface="Cambria Math" panose="02040503050406030204" pitchFamily="18" charset="0"/>
                                <a:ea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num>
                          <m:den>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𝜇</m:t>
                            </m:r>
                          </m:den>
                        </m:f>
                      </m:e>
                    </m:nary>
                    <m:r>
                      <a:rPr lang="en-US" sz="2000">
                        <a:latin typeface="Cambria Math" panose="02040503050406030204" pitchFamily="18" charset="0"/>
                      </a:rPr>
                      <m:t> </m:t>
                    </m:r>
                    <m:r>
                      <m:rPr>
                        <m:sty m:val="p"/>
                      </m:rPr>
                      <a:rPr lang="en-US" sz="2000">
                        <a:latin typeface="Cambria Math" panose="02040503050406030204" pitchFamily="18" charset="0"/>
                      </a:rPr>
                      <m:t>dV</m:t>
                    </m:r>
                    <m:r>
                      <a:rPr lang="en-US" sz="2000">
                        <a:latin typeface="Cambria Math" panose="02040503050406030204" pitchFamily="18" charset="0"/>
                      </a:rPr>
                      <m:t>+ </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𝑑𝐴</m:t>
                        </m:r>
                      </m:e>
                    </m:nary>
                  </m:oMath>
                </a14:m>
                <a:endParaRPr lang="en-US" sz="2000" dirty="0"/>
              </a:p>
              <a:p>
                <a:pPr>
                  <a:spcBef>
                    <a:spcPts val="400"/>
                  </a:spcBef>
                </a:pPr>
                <a:r>
                  <a:rPr lang="en-US" sz="2000" dirty="0"/>
                  <a:t>Mixer: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pPr>
                  <a:spcBef>
                    <a:spcPts val="400"/>
                  </a:spcBef>
                </a:pPr>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0266" y="1627229"/>
                <a:ext cx="11450410" cy="1882612"/>
              </a:xfrm>
              <a:blipFill>
                <a:blip r:embed="rId2"/>
                <a:stretch>
                  <a:fillRect l="-332" t="-3355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669563795"/>
                  </p:ext>
                </p:extLst>
              </p:nvPr>
            </p:nvGraphicFramePr>
            <p:xfrm>
              <a:off x="2252817" y="36079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=(1+</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func>
                                  <m:funcPr>
                                    <m:ctrlPr>
                                      <a:rPr lang="en-US" sz="1800" b="0" i="1" smtClean="0">
                                        <a:latin typeface="Cambria Math" panose="02040503050406030204" pitchFamily="18" charset="0"/>
                                      </a:rPr>
                                    </m:ctrlPr>
                                  </m:funcPr>
                                  <m:fName>
                                    <m:r>
                                      <a:rPr lang="en-US" sz="1800" b="0" i="0"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m:oMathPara>
                          </a14:m>
                          <a:endParaRPr lang="en-US" dirty="0"/>
                        </a:p>
                      </a:txBody>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pPr/>
                          <a14:m>
                            <m:oMathPara xmlns:m="http://schemas.openxmlformats.org/officeDocument/2006/math">
                              <m:oMathParaPr>
                                <m:jc m:val="right"/>
                              </m:oMathParaPr>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a:latin typeface="Cambria Math" panose="02040503050406030204" pitchFamily="18" charset="0"/>
                                  </a:rPr>
                                  <m:t>cos</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r>
                                  <a:rPr lang="en-US" sz="1800" i="1">
                                    <a:latin typeface="Cambria Math" panose="02040503050406030204" pitchFamily="18" charset="0"/>
                                  </a:rPr>
                                  <m:t>𝑡</m:t>
                                </m:r>
                                <m:r>
                                  <a:rPr lang="en-US" sz="1800" i="1">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520370260"/>
                      </a:ext>
                    </a:extLst>
                  </a:tr>
                  <a:tr h="332492">
                    <a:tc>
                      <a:txBody>
                        <a:bodyPr/>
                        <a:lstStyle/>
                        <a:p>
                          <a:pPr algn="r"/>
                          <a:r>
                            <a:rPr lang="en-US" dirty="0"/>
                            <a:t>Angle</a:t>
                          </a:r>
                        </a:p>
                      </a:txBody>
                      <a:tcPr/>
                    </a:tc>
                    <a:tc>
                      <a:txBody>
                        <a:bodyPr/>
                        <a:lstStyle/>
                        <a:p>
                          <a:pPr algn="r"/>
                          <a14:m>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𝑡</m:t>
                                      </m:r>
                                      <m:r>
                                        <a:rPr lang="en-US" sz="1800" i="1">
                                          <a:latin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𝜙</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𝑡</m:t>
                                          </m:r>
                                        </m:e>
                                      </m:d>
                                    </m:e>
                                  </m:d>
                                </m:e>
                              </m:func>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𝜙</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𝑎𝑚</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r>
                            <a:rPr lang="en-US" sz="1800" dirty="0"/>
                            <a:t>.  [Like FM] </a:t>
                          </a:r>
                        </a:p>
                      </a:txBody>
                      <a:tcPr/>
                    </a:tc>
                    <a:extLst>
                      <a:ext uri="{0D108BD9-81ED-4DB2-BD59-A6C34878D82A}">
                        <a16:rowId xmlns:a16="http://schemas.microsoft.com/office/drawing/2014/main" val="2395529374"/>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669563795"/>
                  </p:ext>
                </p:extLst>
              </p:nvPr>
            </p:nvGraphicFramePr>
            <p:xfrm>
              <a:off x="2252817" y="36079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85" t="-110345" r="-445" b="-613793"/>
                          </a:stretch>
                        </a:blipFill>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endParaRPr lang="en-US"/>
                        </a:p>
                      </a:txBody>
                      <a:tcPr>
                        <a:blipFill>
                          <a:blip r:embed="rId3"/>
                          <a:stretch>
                            <a:fillRect l="-23385" t="-169444" r="-445" b="-394444"/>
                          </a:stretch>
                        </a:blipFill>
                      </a:tcPr>
                    </a:tc>
                    <a:extLst>
                      <a:ext uri="{0D108BD9-81ED-4DB2-BD59-A6C34878D82A}">
                        <a16:rowId xmlns:a16="http://schemas.microsoft.com/office/drawing/2014/main" val="520370260"/>
                      </a:ext>
                    </a:extLst>
                  </a:tr>
                  <a:tr h="401066">
                    <a:tc>
                      <a:txBody>
                        <a:bodyPr/>
                        <a:lstStyle/>
                        <a:p>
                          <a:pPr algn="r"/>
                          <a:r>
                            <a:rPr lang="en-US" dirty="0"/>
                            <a:t>Angle</a:t>
                          </a:r>
                        </a:p>
                      </a:txBody>
                      <a:tcPr/>
                    </a:tc>
                    <a:tc>
                      <a:txBody>
                        <a:bodyPr/>
                        <a:lstStyle/>
                        <a:p>
                          <a:endParaRPr lang="en-US"/>
                        </a:p>
                      </a:txBody>
                      <a:tcPr>
                        <a:blipFill>
                          <a:blip r:embed="rId3"/>
                          <a:stretch>
                            <a:fillRect l="-23385" t="-312903" r="-445" b="-358065"/>
                          </a:stretch>
                        </a:blipFill>
                      </a:tcPr>
                    </a:tc>
                    <a:extLst>
                      <a:ext uri="{0D108BD9-81ED-4DB2-BD59-A6C34878D82A}">
                        <a16:rowId xmlns:a16="http://schemas.microsoft.com/office/drawing/2014/main" val="2395529374"/>
                      </a:ext>
                    </a:extLst>
                  </a:tr>
                  <a:tr h="640080">
                    <a:tc>
                      <a:txBody>
                        <a:bodyPr/>
                        <a:lstStyle/>
                        <a:p>
                          <a:pPr algn="r"/>
                          <a:r>
                            <a:rPr lang="en-US" dirty="0"/>
                            <a:t>FSK</a:t>
                          </a:r>
                        </a:p>
                      </a:txBody>
                      <a:tcPr/>
                    </a:tc>
                    <a:tc>
                      <a:txBody>
                        <a:bodyPr/>
                        <a:lstStyle/>
                        <a:p>
                          <a:endParaRPr lang="en-US"/>
                        </a:p>
                      </a:txBody>
                      <a:tcPr>
                        <a:blipFill>
                          <a:blip r:embed="rId3"/>
                          <a:stretch>
                            <a:fillRect l="-23385" t="-250980" r="-445"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85" t="-331481" r="-445"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1604732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latin typeface="Calibri" panose="020F0502020204030204" pitchFamily="34" charset="0"/>
                <a:cs typeface="Calibri" panose="020F0502020204030204" pitchFamily="34" charset="0"/>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a:bodyPr>
              <a:lstStyle/>
              <a:p>
                <a:pPr>
                  <a:spcBef>
                    <a:spcPts val="200"/>
                  </a:spcBef>
                </a:pPr>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for </a:t>
                </a:r>
                <a14:m>
                  <m:oMath xmlns:m="http://schemas.openxmlformats.org/officeDocument/2006/math">
                    <m:r>
                      <a:rPr lang="en-US" sz="2000" b="0" i="1" dirty="0" smtClean="0">
                        <a:latin typeface="Cambria Math" panose="02040503050406030204" pitchFamily="18" charset="0"/>
                      </a:rPr>
                      <m:t>𝑎</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𝑏</m:t>
                    </m:r>
                  </m:oMath>
                </a14:m>
                <a:r>
                  <a:rPr lang="en-US" sz="2000" dirty="0"/>
                  <a:t>:</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𝑏</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𝑎</m:t>
                        </m:r>
                      </m:e>
                    </m:d>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𝑏</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J/C</a:t>
                </a:r>
              </a:p>
              <a:p>
                <a:pPr>
                  <a:spcBef>
                    <a:spcPts val="200"/>
                  </a:spcBef>
                </a:pPr>
                <a:r>
                  <a:rPr lang="en-US" sz="2000" dirty="0"/>
                  <a:t>Alternatively: </a:t>
                </a:r>
                <a14:m>
                  <m:oMath xmlns:m="http://schemas.openxmlformats.org/officeDocument/2006/math">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𝑎</m:t>
                        </m:r>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i="1" smtClean="0">
                        <a:latin typeface="Cambria Math" panose="02040503050406030204" pitchFamily="18" charset="0"/>
                        <a:ea typeface="Cambria Math" panose="02040503050406030204" pitchFamily="18" charset="0"/>
                      </a:rPr>
                      <m:t>=</m:t>
                    </m:r>
                    <m:nary>
                      <m:naryPr>
                        <m:ctrlPr>
                          <a:rPr lang="en-US" sz="2000" i="1">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𝑥</m:t>
                        </m:r>
                      </m:sup>
                      <m:e>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𝑑𝑠</m:t>
                        </m:r>
                      </m:e>
                    </m:nary>
                    <m:r>
                      <a:rPr lang="en-US" sz="2000" i="1" smtClean="0">
                        <a:latin typeface="Cambria Math" panose="02040503050406030204" pitchFamily="18" charset="0"/>
                        <a:ea typeface="Cambria Math" panose="02040503050406030204" pitchFamily="18" charset="0"/>
                      </a:rPr>
                      <m:t>,</m:t>
                    </m:r>
                  </m:oMath>
                </a14:m>
                <a:r>
                  <a:rPr lang="en-US" sz="2000" dirty="0"/>
                  <a:t> is returned energy</a:t>
                </a:r>
              </a:p>
              <a:p>
                <a:pPr>
                  <a:spcBef>
                    <a:spcPts val="200"/>
                  </a:spcBef>
                </a:pPr>
                <a:r>
                  <a:rPr lang="en-US" sz="2000" dirty="0" err="1"/>
                  <a:t>Kirhhoff</a:t>
                </a:r>
                <a:r>
                  <a:rPr lang="en-US" sz="2000" dirty="0"/>
                  <a:t> loop: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pPr>
                  <a:spcBef>
                    <a:spcPts val="200"/>
                  </a:spcBef>
                </a:pPr>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pPr>
                  <a:spcBef>
                    <a:spcPts val="200"/>
                  </a:spcBef>
                </a:pPr>
                <a14:m>
                  <m:oMath xmlns:m="http://schemas.openxmlformats.org/officeDocument/2006/math">
                    <m:r>
                      <m:rPr>
                        <m:sty m:val="p"/>
                      </m:rPr>
                      <a:rPr lang="en-US" sz="2000" b="0" i="0" smtClean="0">
                        <a:latin typeface="Cambria Math" panose="02040503050406030204" pitchFamily="18" charset="0"/>
                      </a:rPr>
                      <m:t>V</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pPr>
                  <a:spcBef>
                    <a:spcPts val="200"/>
                  </a:spcBef>
                </a:pPr>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pPr>
                  <a:spcBef>
                    <a:spcPts val="200"/>
                  </a:spcBef>
                </a:pPr>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pPr>
                  <a:spcBef>
                    <a:spcPts val="200"/>
                  </a:spcBef>
                </a:pPr>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0524" b="-183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60275"/>
            <a:ext cx="10515600" cy="869909"/>
          </a:xfrm>
        </p:spPr>
        <p:txBody>
          <a:bodyPr/>
          <a:lstStyle/>
          <a:p>
            <a:pPr algn="ctr"/>
            <a:r>
              <a:rPr lang="en-US" dirty="0">
                <a:latin typeface="Calibri" panose="020F0502020204030204" pitchFamily="34" charset="0"/>
                <a:cs typeface="Calibri" panose="020F0502020204030204" pitchFamily="34" charset="0"/>
              </a:rPr>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16706" y="201154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16706" y="2011548"/>
                <a:ext cx="10716301" cy="4351338"/>
              </a:xfrm>
              <a:blipFill>
                <a:blip r:embed="rId2"/>
                <a:stretch>
                  <a:fillRect l="-473" t="-29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20</a:t>
            </a:fld>
            <a:endParaRPr lang="en-US"/>
          </a:p>
        </p:txBody>
      </p:sp>
      <p:grpSp>
        <p:nvGrpSpPr>
          <p:cNvPr id="6" name="Group 5">
            <a:extLst>
              <a:ext uri="{FF2B5EF4-FFF2-40B4-BE49-F238E27FC236}">
                <a16:creationId xmlns:a16="http://schemas.microsoft.com/office/drawing/2014/main" id="{B019E948-52F1-E8EA-FBB5-B1A52BDD856F}"/>
              </a:ext>
            </a:extLst>
          </p:cNvPr>
          <p:cNvGrpSpPr/>
          <p:nvPr/>
        </p:nvGrpSpPr>
        <p:grpSpPr>
          <a:xfrm>
            <a:off x="9814453" y="4402731"/>
            <a:ext cx="2377547" cy="755896"/>
            <a:chOff x="8149180" y="4584072"/>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8149180" y="477828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452400" y="5221227"/>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0088800" y="5173191"/>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0051552" y="5147944"/>
              <a:ext cx="192024" cy="19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9259001" y="468737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8423375" y="517710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8375369" y="5139861"/>
              <a:ext cx="192024" cy="19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621926" y="4682790"/>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819292" y="4798129"/>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9003725" y="4796195"/>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940643" y="467567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10034617" y="4589144"/>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8378679" y="4591796"/>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714489" y="4469772"/>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452400" y="4675512"/>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10147564" y="4760893"/>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290904"/>
            <a:ext cx="10515600" cy="869909"/>
          </a:xfrm>
        </p:spPr>
        <p:txBody>
          <a:bodyPr/>
          <a:lstStyle/>
          <a:p>
            <a:pPr algn="ctr"/>
            <a:r>
              <a:rPr lang="en-US" dirty="0">
                <a:latin typeface="Calibri" panose="020F0502020204030204" pitchFamily="34" charset="0"/>
                <a:cs typeface="Calibri" panose="020F0502020204030204" pitchFamily="34" charset="0"/>
              </a:rPr>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21</a:t>
            </a:fld>
            <a:endParaRPr lang="en-US"/>
          </a:p>
        </p:txBody>
      </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grpSp>
        <p:nvGrpSpPr>
          <p:cNvPr id="11" name="Group 10">
            <a:extLst>
              <a:ext uri="{FF2B5EF4-FFF2-40B4-BE49-F238E27FC236}">
                <a16:creationId xmlns:a16="http://schemas.microsoft.com/office/drawing/2014/main" id="{E6E87644-9B16-5EE3-69B5-AB15D32479A3}"/>
              </a:ext>
            </a:extLst>
          </p:cNvPr>
          <p:cNvGrpSpPr/>
          <p:nvPr/>
        </p:nvGrpSpPr>
        <p:grpSpPr>
          <a:xfrm>
            <a:off x="6463262" y="1505455"/>
            <a:ext cx="5552091" cy="3773663"/>
            <a:chOff x="6463262" y="1505455"/>
            <a:chExt cx="5552091" cy="3773663"/>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34644"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1139441" y="302315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48493" y="1505455"/>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sp>
          <p:nvSpPr>
            <p:cNvPr id="3" name="Oval 2">
              <a:extLst>
                <a:ext uri="{FF2B5EF4-FFF2-40B4-BE49-F238E27FC236}">
                  <a16:creationId xmlns:a16="http://schemas.microsoft.com/office/drawing/2014/main" id="{E4E7AE66-A019-58D4-E85C-EBEBE2A9DDD1}"/>
                </a:ext>
              </a:extLst>
            </p:cNvPr>
            <p:cNvSpPr>
              <a:spLocks noChangeAspect="1" noChangeArrowheads="1"/>
            </p:cNvSpPr>
            <p:nvPr/>
          </p:nvSpPr>
          <p:spPr bwMode="auto">
            <a:xfrm>
              <a:off x="9350817" y="2310904"/>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 name="Oval 5">
              <a:extLst>
                <a:ext uri="{FF2B5EF4-FFF2-40B4-BE49-F238E27FC236}">
                  <a16:creationId xmlns:a16="http://schemas.microsoft.com/office/drawing/2014/main" id="{6D5D8308-0FCB-23E7-D642-4CA38CD0FB5A}"/>
                </a:ext>
              </a:extLst>
            </p:cNvPr>
            <p:cNvSpPr>
              <a:spLocks noChangeAspect="1" noChangeArrowheads="1"/>
            </p:cNvSpPr>
            <p:nvPr/>
          </p:nvSpPr>
          <p:spPr bwMode="auto">
            <a:xfrm>
              <a:off x="9981433" y="301509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 name="Oval 6">
              <a:extLst>
                <a:ext uri="{FF2B5EF4-FFF2-40B4-BE49-F238E27FC236}">
                  <a16:creationId xmlns:a16="http://schemas.microsoft.com/office/drawing/2014/main" id="{189FAED5-2A42-F26E-B90D-B3F40735EB00}"/>
                </a:ext>
              </a:extLst>
            </p:cNvPr>
            <p:cNvSpPr>
              <a:spLocks noChangeAspect="1" noChangeArrowheads="1"/>
            </p:cNvSpPr>
            <p:nvPr/>
          </p:nvSpPr>
          <p:spPr bwMode="auto">
            <a:xfrm>
              <a:off x="9981433" y="3561635"/>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 name="Oval 7">
              <a:extLst>
                <a:ext uri="{FF2B5EF4-FFF2-40B4-BE49-F238E27FC236}">
                  <a16:creationId xmlns:a16="http://schemas.microsoft.com/office/drawing/2014/main" id="{8A7B50A4-368C-F30A-4F3D-564F3BC2C303}"/>
                </a:ext>
              </a:extLst>
            </p:cNvPr>
            <p:cNvSpPr>
              <a:spLocks noChangeAspect="1" noChangeArrowheads="1"/>
            </p:cNvSpPr>
            <p:nvPr/>
          </p:nvSpPr>
          <p:spPr bwMode="auto">
            <a:xfrm>
              <a:off x="10633079" y="3015092"/>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9" name="Straight Connector 8">
              <a:extLst>
                <a:ext uri="{FF2B5EF4-FFF2-40B4-BE49-F238E27FC236}">
                  <a16:creationId xmlns:a16="http://schemas.microsoft.com/office/drawing/2014/main" id="{6EE01C0F-E266-7BB5-88CB-5016DA680B5E}"/>
                </a:ext>
              </a:extLst>
            </p:cNvPr>
            <p:cNvCxnSpPr>
              <a:cxnSpLocks/>
              <a:endCxn id="132" idx="6"/>
            </p:cNvCxnSpPr>
            <p:nvPr/>
          </p:nvCxnSpPr>
          <p:spPr>
            <a:xfrm>
              <a:off x="10709717" y="3071165"/>
              <a:ext cx="5257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2386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Calibri" panose="020F0502020204030204" pitchFamily="34" charset="0"/>
                <a:cs typeface="Calibri" panose="020F0502020204030204" pitchFamily="34" charset="0"/>
              </a:rPr>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grpSp>
        <p:nvGrpSpPr>
          <p:cNvPr id="6" name="Group 5">
            <a:extLst>
              <a:ext uri="{FF2B5EF4-FFF2-40B4-BE49-F238E27FC236}">
                <a16:creationId xmlns:a16="http://schemas.microsoft.com/office/drawing/2014/main" id="{94E053C5-45F1-154B-854D-802E7065EA59}"/>
              </a:ext>
            </a:extLst>
          </p:cNvPr>
          <p:cNvGrpSpPr/>
          <p:nvPr/>
        </p:nvGrpSpPr>
        <p:grpSpPr>
          <a:xfrm>
            <a:off x="9182057" y="178009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grpSp>
        <p:nvGrpSpPr>
          <p:cNvPr id="4" name="Group 3">
            <a:extLst>
              <a:ext uri="{FF2B5EF4-FFF2-40B4-BE49-F238E27FC236}">
                <a16:creationId xmlns:a16="http://schemas.microsoft.com/office/drawing/2014/main" id="{150A741E-FEEA-5852-3078-7B28333A1F7E}"/>
              </a:ext>
            </a:extLst>
          </p:cNvPr>
          <p:cNvGrpSpPr/>
          <p:nvPr/>
        </p:nvGrpSpPr>
        <p:grpSpPr>
          <a:xfrm>
            <a:off x="9538335" y="3404298"/>
            <a:ext cx="2263734" cy="2670924"/>
            <a:chOff x="9509700" y="324293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9686292" y="478076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486327" y="50569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571445" y="510037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9834073" y="487362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409310" y="32429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268988" y="473928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9674893" y="532673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9674893" y="5326730"/>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161128" y="495398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409553" y="553285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509700" y="52068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476524" y="435828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570252" y="358327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526242" y="3511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0704022" y="454953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0704022" y="4549539"/>
                  <a:ext cx="525365" cy="307775"/>
                </a:xfrm>
                <a:prstGeom prst="rect">
                  <a:avLst/>
                </a:prstGeom>
                <a:blipFill>
                  <a:blip r:embed="rId4"/>
                  <a:stretch>
                    <a:fillRect l="-9302"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498384" y="382405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189919" y="404697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sp>
          <p:nvSpPr>
            <p:cNvPr id="7" name="Oval 6">
              <a:extLst>
                <a:ext uri="{FF2B5EF4-FFF2-40B4-BE49-F238E27FC236}">
                  <a16:creationId xmlns:a16="http://schemas.microsoft.com/office/drawing/2014/main" id="{55939E51-7B2B-429F-45C4-A8B988D7124B}"/>
                </a:ext>
              </a:extLst>
            </p:cNvPr>
            <p:cNvSpPr/>
            <p:nvPr/>
          </p:nvSpPr>
          <p:spPr>
            <a:xfrm>
              <a:off x="10524634" y="50621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4961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7957" y="145270"/>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53748" y="6433485"/>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D6C4E5-95B3-8B40-8A25-9CE8DBFC2F52}"/>
                  </a:ext>
                </a:extLst>
              </p:cNvPr>
              <p:cNvSpPr txBox="1"/>
              <p:nvPr/>
            </p:nvSpPr>
            <p:spPr>
              <a:xfrm>
                <a:off x="477480" y="1584606"/>
                <a:ext cx="7619491" cy="3493053"/>
              </a:xfrm>
              <a:prstGeom prst="rect">
                <a:avLst/>
              </a:prstGeom>
              <a:noFill/>
            </p:spPr>
            <p:txBody>
              <a:bodyPr wrap="square" rtlCol="0">
                <a:noAutofit/>
              </a:bodyPr>
              <a:lstStyle/>
              <a:p>
                <a:pPr marL="285750" indent="-285750">
                  <a:buFont typeface="Arial" panose="020B0604020202020204" pitchFamily="34" charset="0"/>
                  <a:buChar char="•"/>
                </a:pPr>
                <a:r>
                  <a:rPr lang="en-US" sz="2000" dirty="0"/>
                  <a:t>Ebers-Moll diode model:</a:t>
                </a:r>
              </a:p>
              <a:p>
                <a:pPr marL="742950" lvl="1" indent="-285750">
                  <a:buFont typeface="Arial" panose="020B0604020202020204" pitchFamily="34" charset="0"/>
                  <a:buChar char="•"/>
                </a:pP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num>
                              <m:den>
                                <m:r>
                                  <a:rPr lang="en-US" sz="2000" b="0" i="1" smtClean="0">
                                    <a:latin typeface="Cambria Math" panose="02040503050406030204" pitchFamily="18" charset="0"/>
                                  </a:rPr>
                                  <m:t>𝑘𝑇</m:t>
                                </m:r>
                              </m:den>
                            </m:f>
                          </m:e>
                        </m:d>
                      </m:e>
                    </m:func>
                    <m:r>
                      <a:rPr lang="en-US" sz="2000" b="0" i="1" smtClean="0">
                        <a:latin typeface="Cambria Math" panose="02040503050406030204" pitchFamily="18" charset="0"/>
                      </a:rPr>
                      <m:t>−1)</m:t>
                    </m:r>
                  </m:oMath>
                </a14:m>
                <a:r>
                  <a:rPr lang="en-US" sz="2000" dirty="0"/>
                  <a:t>, </a:t>
                </a:r>
                <a14:m>
                  <m:oMath xmlns:m="http://schemas.openxmlformats.org/officeDocument/2006/math">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𝑒</m:t>
                        </m:r>
                      </m:num>
                      <m:den>
                        <m:r>
                          <a:rPr lang="en-US" sz="2000" b="0" i="1" dirty="0" smtClean="0">
                            <a:latin typeface="Cambria Math" panose="02040503050406030204" pitchFamily="18" charset="0"/>
                          </a:rPr>
                          <m:t>𝑘𝑇</m:t>
                        </m:r>
                      </m:den>
                    </m:f>
                    <m:r>
                      <a:rPr lang="en-US" sz="2000" b="0" i="1" dirty="0" smtClean="0">
                        <a:latin typeface="Cambria Math" panose="02040503050406030204" pitchFamily="18" charset="0"/>
                      </a:rPr>
                      <m:t>=40</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𝑉</m:t>
                        </m:r>
                      </m:e>
                      <m:sup>
                        <m:r>
                          <a:rPr lang="en-US" sz="2000" b="0" i="1" dirty="0" smtClean="0">
                            <a:latin typeface="Cambria Math" panose="02040503050406030204" pitchFamily="18" charset="0"/>
                          </a:rPr>
                          <m:t>−1</m:t>
                        </m:r>
                      </m:sup>
                    </m:sSup>
                  </m:oMath>
                </a14:m>
                <a:r>
                  <a:rPr lang="en-US" sz="2000" dirty="0"/>
                  <a:t> at room temperature</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𝑇</m:t>
                    </m:r>
                  </m:oMath>
                </a14:m>
                <a:r>
                  <a:rPr lang="en-US" sz="2000" dirty="0"/>
                  <a:t> is the junction temperature</a:t>
                </a:r>
              </a:p>
              <a:p>
                <a:pPr marL="742950" lvl="1"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−12</m:t>
                        </m:r>
                      </m:sup>
                    </m:sSup>
                    <m:r>
                      <a:rPr lang="en-US" sz="2000" b="0" i="1" smtClean="0">
                        <a:latin typeface="Cambria Math" panose="02040503050406030204" pitchFamily="18" charset="0"/>
                        <a:ea typeface="Cambria Math" panose="02040503050406030204" pitchFamily="18" charset="0"/>
                      </a:rPr>
                      <m:t>𝑎𝑚𝑝</m:t>
                    </m:r>
                  </m:oMath>
                </a14:m>
                <a:endParaRPr lang="en-US" sz="2000" dirty="0"/>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oMath>
                </a14:m>
                <a:r>
                  <a:rPr lang="en-US" sz="2000" dirty="0"/>
                  <a:t> is voltage across diode</a:t>
                </a:r>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den>
                    </m:f>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oMath>
                </a14:m>
                <a:r>
                  <a:rPr lang="en-US" sz="2000" b="0" dirty="0"/>
                  <a:t> is a few nano-Amps,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5</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𝑖</m:t>
                        </m:r>
                      </m:e>
                      <m:sub>
                        <m:r>
                          <a:rPr lang="en-US" sz="2000" i="1">
                            <a:latin typeface="Cambria Math" panose="02040503050406030204" pitchFamily="18" charset="0"/>
                          </a:rPr>
                          <m:t>𝑑</m:t>
                        </m:r>
                      </m:sub>
                    </m:sSub>
                  </m:oMath>
                </a14:m>
                <a:r>
                  <a:rPr lang="en-US" sz="2000" dirty="0"/>
                  <a:t> is a few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𝐴</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m:rPr>
                        <m:sty m:val="p"/>
                      </m:rPr>
                      <a:rPr lang="el-GR" sz="2000" i="1">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40</m:t>
                            </m:r>
                            <m:r>
                              <a:rPr lang="en-US" sz="2000" b="0" i="1" smtClean="0">
                                <a:latin typeface="Cambria Math" panose="02040503050406030204" pitchFamily="18" charset="0"/>
                                <a:ea typeface="Cambria Math" panose="02040503050406030204" pitchFamily="18" charset="0"/>
                              </a:rPr>
                              <m:t>∙.7</m:t>
                            </m:r>
                          </m:e>
                        </m:d>
                      </m:e>
                    </m:func>
                    <m:r>
                      <a:rPr lang="en-US" sz="2000" b="0" i="1" smtClean="0">
                        <a:latin typeface="Cambria Math" panose="02040503050406030204" pitchFamily="18" charset="0"/>
                        <a:ea typeface="Cambria Math" panose="02040503050406030204" pitchFamily="18" charset="0"/>
                      </a:rPr>
                      <m:t>−1≈</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12</m:t>
                        </m:r>
                      </m:sup>
                    </m:sSup>
                  </m:oMath>
                </a14:m>
                <a:endParaRPr lang="en-US" sz="2000" dirty="0"/>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77480" y="1584606"/>
                <a:ext cx="7619491" cy="3493053"/>
              </a:xfrm>
              <a:prstGeom prst="rect">
                <a:avLst/>
              </a:prstGeom>
              <a:blipFill>
                <a:blip r:embed="rId3"/>
                <a:stretch>
                  <a:fillRect l="-666" t="-108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A278809A-9F03-0AFB-BA93-B33CBCDCE52E}"/>
              </a:ext>
            </a:extLst>
          </p:cNvPr>
          <p:cNvGrpSpPr/>
          <p:nvPr/>
        </p:nvGrpSpPr>
        <p:grpSpPr>
          <a:xfrm>
            <a:off x="1443200" y="5211091"/>
            <a:ext cx="2085397" cy="698313"/>
            <a:chOff x="9122978" y="2330579"/>
            <a:chExt cx="2085397" cy="698313"/>
          </a:xfrm>
        </p:grpSpPr>
        <p:grpSp>
          <p:nvGrpSpPr>
            <p:cNvPr id="111" name="Group 218">
              <a:extLst>
                <a:ext uri="{FF2B5EF4-FFF2-40B4-BE49-F238E27FC236}">
                  <a16:creationId xmlns:a16="http://schemas.microsoft.com/office/drawing/2014/main" id="{759AE4C4-9951-9841-987C-49DFC60D0493}"/>
                </a:ext>
              </a:extLst>
            </p:cNvPr>
            <p:cNvGrpSpPr>
              <a:grpSpLocks/>
            </p:cNvGrpSpPr>
            <p:nvPr/>
          </p:nvGrpSpPr>
          <p:grpSpPr bwMode="auto">
            <a:xfrm rot="5400000">
              <a:off x="9981011" y="1801527"/>
              <a:ext cx="369332" cy="2085397"/>
              <a:chOff x="5280" y="1200"/>
              <a:chExt cx="96" cy="480"/>
            </a:xfrm>
          </p:grpSpPr>
          <p:sp>
            <p:nvSpPr>
              <p:cNvPr id="117" name="Line 106">
                <a:extLst>
                  <a:ext uri="{FF2B5EF4-FFF2-40B4-BE49-F238E27FC236}">
                    <a16:creationId xmlns:a16="http://schemas.microsoft.com/office/drawing/2014/main" id="{C2BFB386-46D5-4847-AE1E-50159ED8514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7">
                <a:extLst>
                  <a:ext uri="{FF2B5EF4-FFF2-40B4-BE49-F238E27FC236}">
                    <a16:creationId xmlns:a16="http://schemas.microsoft.com/office/drawing/2014/main" id="{6EA7D797-DCED-AB42-A3AE-42B9A80EE30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108">
                <a:extLst>
                  <a:ext uri="{FF2B5EF4-FFF2-40B4-BE49-F238E27FC236}">
                    <a16:creationId xmlns:a16="http://schemas.microsoft.com/office/drawing/2014/main" id="{E488B065-D912-1843-9A09-88DC2A9C817E}"/>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47D48E6A-FF3C-D84C-9D92-44234983F40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 name="TextBox 4">
              <a:extLst>
                <a:ext uri="{FF2B5EF4-FFF2-40B4-BE49-F238E27FC236}">
                  <a16:creationId xmlns:a16="http://schemas.microsoft.com/office/drawing/2014/main" id="{785F9E55-B200-834B-A7FE-E88091D04586}"/>
                </a:ext>
              </a:extLst>
            </p:cNvPr>
            <p:cNvSpPr txBox="1"/>
            <p:nvPr/>
          </p:nvSpPr>
          <p:spPr>
            <a:xfrm>
              <a:off x="9346119" y="2330579"/>
              <a:ext cx="576943" cy="369332"/>
            </a:xfrm>
            <a:prstGeom prst="rect">
              <a:avLst/>
            </a:prstGeom>
            <a:noFill/>
          </p:spPr>
          <p:txBody>
            <a:bodyPr wrap="square" rtlCol="0">
              <a:spAutoFit/>
            </a:bodyPr>
            <a:lstStyle/>
            <a:p>
              <a:r>
                <a:rPr lang="en-US" dirty="0"/>
                <a:t>p</a:t>
              </a:r>
            </a:p>
          </p:txBody>
        </p:sp>
        <p:sp>
          <p:nvSpPr>
            <p:cNvPr id="137" name="TextBox 136">
              <a:extLst>
                <a:ext uri="{FF2B5EF4-FFF2-40B4-BE49-F238E27FC236}">
                  <a16:creationId xmlns:a16="http://schemas.microsoft.com/office/drawing/2014/main" id="{49A5BC35-8DFF-294F-996E-E997A449A497}"/>
                </a:ext>
              </a:extLst>
            </p:cNvPr>
            <p:cNvSpPr txBox="1"/>
            <p:nvPr/>
          </p:nvSpPr>
          <p:spPr>
            <a:xfrm>
              <a:off x="10543549" y="2341461"/>
              <a:ext cx="576943" cy="369332"/>
            </a:xfrm>
            <a:prstGeom prst="rect">
              <a:avLst/>
            </a:prstGeom>
            <a:noFill/>
          </p:spPr>
          <p:txBody>
            <a:bodyPr wrap="square" rtlCol="0">
              <a:spAutoFit/>
            </a:bodyPr>
            <a:lstStyle/>
            <a:p>
              <a:r>
                <a:rPr lang="en-US" dirty="0"/>
                <a:t>n</a:t>
              </a: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505496-FE8A-0143-AE1D-C19F8B6B9F40}"/>
                  </a:ext>
                </a:extLst>
              </p:cNvPr>
              <p:cNvSpPr txBox="1"/>
              <p:nvPr/>
            </p:nvSpPr>
            <p:spPr>
              <a:xfrm>
                <a:off x="7607892" y="2511617"/>
                <a:ext cx="422363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Transition from p to n in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dirty="0"/>
              </a:p>
              <a:p>
                <a:pPr marL="285750" indent="-285750">
                  <a:buFont typeface="Arial" panose="020B0604020202020204" pitchFamily="34" charset="0"/>
                  <a:buChar char="•"/>
                </a:pPr>
                <a:r>
                  <a:rPr lang="en-US" dirty="0"/>
                  <a:t>Doping provides </a:t>
                </a:r>
              </a:p>
              <a:p>
                <a:pPr marL="742950" lvl="1" indent="-285750">
                  <a:buFont typeface="Arial" panose="020B0604020202020204" pitchFamily="34" charset="0"/>
                  <a:buChar char="•"/>
                </a:pPr>
                <a:r>
                  <a:rPr lang="en-US" dirty="0"/>
                  <a:t>n side has excess free electrons</a:t>
                </a:r>
              </a:p>
              <a:p>
                <a:pPr marL="742950" lvl="1" indent="-285750">
                  <a:buFont typeface="Arial" panose="020B0604020202020204" pitchFamily="34" charset="0"/>
                  <a:buChar char="•"/>
                </a:pPr>
                <a:r>
                  <a:rPr lang="en-US" dirty="0"/>
                  <a:t>p side has excess holes</a:t>
                </a:r>
              </a:p>
            </p:txBody>
          </p:sp>
        </mc:Choice>
        <mc:Fallback xmlns="">
          <p:sp>
            <p:nvSpPr>
              <p:cNvPr id="6" name="TextBox 5">
                <a:extLst>
                  <a:ext uri="{FF2B5EF4-FFF2-40B4-BE49-F238E27FC236}">
                    <a16:creationId xmlns:a16="http://schemas.microsoft.com/office/drawing/2014/main" id="{E3505496-FE8A-0143-AE1D-C19F8B6B9F40}"/>
                  </a:ext>
                </a:extLst>
              </p:cNvPr>
              <p:cNvSpPr txBox="1">
                <a:spLocks noRot="1" noChangeAspect="1" noMove="1" noResize="1" noEditPoints="1" noAdjustHandles="1" noChangeArrowheads="1" noChangeShapeType="1" noTextEdit="1"/>
              </p:cNvSpPr>
              <p:nvPr/>
            </p:nvSpPr>
            <p:spPr>
              <a:xfrm>
                <a:off x="7607892" y="2511617"/>
                <a:ext cx="4223637" cy="1200329"/>
              </a:xfrm>
              <a:prstGeom prst="rect">
                <a:avLst/>
              </a:prstGeom>
              <a:blipFill>
                <a:blip r:embed="rId4"/>
                <a:stretch>
                  <a:fillRect l="-901" t="-2083" b="-7292"/>
                </a:stretch>
              </a:blipFill>
            </p:spPr>
            <p:txBody>
              <a:bodyPr/>
              <a:lstStyle/>
              <a:p>
                <a:r>
                  <a:rPr lang="en-US">
                    <a:noFill/>
                  </a:rPr>
                  <a:t> </a:t>
                </a:r>
              </a:p>
            </p:txBody>
          </p:sp>
        </mc:Fallback>
      </mc:AlternateContent>
      <p:pic>
        <p:nvPicPr>
          <p:cNvPr id="1026" name="Picture 2" descr="Exponential I-V curve of a forward-biased PN junction diode">
            <a:extLst>
              <a:ext uri="{FF2B5EF4-FFF2-40B4-BE49-F238E27FC236}">
                <a16:creationId xmlns:a16="http://schemas.microsoft.com/office/drawing/2014/main" id="{49C9DD30-71EB-8CBD-7205-F074E2DBFD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8220" y="4346383"/>
            <a:ext cx="2965791" cy="1667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225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49288" y="263544"/>
            <a:ext cx="10515600" cy="869909"/>
          </a:xfrm>
        </p:spPr>
        <p:txBody>
          <a:bodyPr/>
          <a:lstStyle/>
          <a:p>
            <a:pPr algn="ctr"/>
            <a:r>
              <a:rPr lang="en-US" dirty="0">
                <a:latin typeface="Calibri" panose="020F0502020204030204" pitchFamily="34" charset="0"/>
                <a:cs typeface="Calibri" panose="020F0502020204030204" pitchFamily="34" charset="0"/>
              </a:rPr>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29747" y="2435447"/>
                <a:ext cx="8876694" cy="3677756"/>
              </a:xfrm>
            </p:spPr>
            <p:txBody>
              <a:bodyPr/>
              <a:lstStyle/>
              <a:p>
                <a:pPr>
                  <a:lnSpc>
                    <a:spcPct val="100000"/>
                  </a:lnSpc>
                  <a:spcBef>
                    <a:spcPts val="200"/>
                  </a:spcBef>
                </a:pPr>
                <a:r>
                  <a:rPr lang="en-US" sz="2000" dirty="0"/>
                  <a:t>Add indicated snubber diode with </a:t>
                </a:r>
                <a14:m>
                  <m:oMath xmlns:m="http://schemas.openxmlformats.org/officeDocument/2006/math">
                    <m:r>
                      <a:rPr lang="en-US" sz="2000" b="0" i="1" smtClean="0">
                        <a:latin typeface="Cambria Math" panose="02040503050406030204" pitchFamily="18" charset="0"/>
                      </a:rPr>
                      <m:t>𝐿</m:t>
                    </m:r>
                    <m:r>
                      <a:rPr lang="en-US" sz="2000" b="0" i="1" smtClean="0">
                        <a:latin typeface="Cambria Math" panose="02040503050406030204" pitchFamily="18" charset="0"/>
                      </a:rPr>
                      <m:t>=1 </m:t>
                    </m:r>
                    <m:r>
                      <a:rPr lang="en-US" sz="2000" b="0" i="1" smtClean="0">
                        <a:latin typeface="Cambria Math" panose="02040503050406030204" pitchFamily="18" charset="0"/>
                      </a:rPr>
                      <m:t>𝑚𝐻</m:t>
                    </m:r>
                  </m:oMath>
                </a14:m>
                <a:endParaRPr lang="en-US" sz="2000" dirty="0"/>
              </a:p>
              <a:p>
                <a:pPr marL="457200" indent="-457200">
                  <a:lnSpc>
                    <a:spcPct val="100000"/>
                  </a:lnSpc>
                  <a:spcBef>
                    <a:spcPts val="200"/>
                  </a:spcBef>
                  <a:buFont typeface="+mj-lt"/>
                  <a:buAutoNum type="arabicPeriod"/>
                </a:pPr>
                <a:r>
                  <a:rPr lang="en-US" sz="2000" dirty="0"/>
                  <a:t>Swing up is nearly immediate with snubber</a:t>
                </a:r>
              </a:p>
              <a:p>
                <a:pPr marL="457200" indent="-457200">
                  <a:lnSpc>
                    <a:spcPct val="100000"/>
                  </a:lnSpc>
                  <a:spcBef>
                    <a:spcPts val="200"/>
                  </a:spcBef>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lnSpc>
                    <a:spcPct val="100000"/>
                  </a:lnSpc>
                  <a:spcBef>
                    <a:spcPts val="200"/>
                  </a:spcBef>
                  <a:buFont typeface="+mj-lt"/>
                  <a:buAutoNum type="arabicPeriod"/>
                </a:pPr>
                <a:r>
                  <a:rPr lang="en-US" sz="2000" dirty="0"/>
                  <a:t>What is its effect on ringing?</a:t>
                </a:r>
              </a:p>
              <a:p>
                <a:pPr lvl="1">
                  <a:lnSpc>
                    <a:spcPct val="100000"/>
                  </a:lnSpc>
                  <a:spcBef>
                    <a:spcPts val="200"/>
                  </a:spcBef>
                </a:pPr>
                <a:r>
                  <a:rPr lang="en-US" sz="2000" dirty="0"/>
                  <a:t>Ringing is uniform at 5 MHz</a:t>
                </a:r>
              </a:p>
              <a:p>
                <a:pPr marL="457200" indent="-457200">
                  <a:lnSpc>
                    <a:spcPct val="100000"/>
                  </a:lnSpc>
                  <a:spcBef>
                    <a:spcPts val="200"/>
                  </a:spcBef>
                  <a:buFont typeface="+mj-lt"/>
                  <a:buAutoNum type="arabicPeriod"/>
                </a:pPr>
                <a:r>
                  <a:rPr lang="en-US" sz="2000" dirty="0"/>
                  <a:t>Diode should be on when transistor is off.</a:t>
                </a:r>
              </a:p>
              <a:p>
                <a:pPr marL="457200" indent="-457200">
                  <a:lnSpc>
                    <a:spcPct val="100000"/>
                  </a:lnSpc>
                  <a:spcBef>
                    <a:spcPts val="200"/>
                  </a:spcBef>
                  <a:buFont typeface="+mj-lt"/>
                  <a:buAutoNum type="arabicPeriod"/>
                </a:pPr>
                <a:endParaRPr lang="en-US" sz="2000" dirty="0"/>
              </a:p>
              <a:p>
                <a:pPr>
                  <a:lnSpc>
                    <a:spcPct val="100000"/>
                  </a:lnSpc>
                  <a:spcBef>
                    <a:spcPts val="200"/>
                  </a:spcBef>
                </a:pPr>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29747" y="2435447"/>
                <a:ext cx="8876694" cy="3677756"/>
              </a:xfrm>
              <a:blipFill>
                <a:blip r:embed="rId2"/>
                <a:stretch>
                  <a:fillRect l="-714" t="-103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dirty="0"/>
          </a:p>
        </p:txBody>
      </p:sp>
      <p:grpSp>
        <p:nvGrpSpPr>
          <p:cNvPr id="54" name="Group 53">
            <a:extLst>
              <a:ext uri="{FF2B5EF4-FFF2-40B4-BE49-F238E27FC236}">
                <a16:creationId xmlns:a16="http://schemas.microsoft.com/office/drawing/2014/main" id="{2310D59E-B7C6-2851-9671-DF7F1BEC75D1}"/>
              </a:ext>
            </a:extLst>
          </p:cNvPr>
          <p:cNvGrpSpPr/>
          <p:nvPr/>
        </p:nvGrpSpPr>
        <p:grpSpPr>
          <a:xfrm>
            <a:off x="9173277" y="2976722"/>
            <a:ext cx="2091611" cy="2732709"/>
            <a:chOff x="9173277" y="2976722"/>
            <a:chExt cx="2091611"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349869" y="45763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0934750" y="48417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235022" y="4884112"/>
              <a:ext cx="69754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497650" y="46691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072887" y="297672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0760442" y="4975924"/>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338470" y="512230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338470" y="5122304"/>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9824705" y="4749555"/>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073130" y="5328431"/>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173277" y="50024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140101" y="415385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0688247" y="3516586"/>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233829" y="3378848"/>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189819" y="33074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367599" y="434511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367599" y="4345113"/>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172719" y="3619633"/>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228706" y="4274325"/>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230382" y="3522378"/>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9811079" y="3804641"/>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sp>
          <p:nvSpPr>
            <p:cNvPr id="4" name="Oval 3">
              <a:extLst>
                <a:ext uri="{FF2B5EF4-FFF2-40B4-BE49-F238E27FC236}">
                  <a16:creationId xmlns:a16="http://schemas.microsoft.com/office/drawing/2014/main" id="{4984B2BD-2106-4069-5357-06FBA054F718}"/>
                </a:ext>
              </a:extLst>
            </p:cNvPr>
            <p:cNvSpPr/>
            <p:nvPr/>
          </p:nvSpPr>
          <p:spPr>
            <a:xfrm>
              <a:off x="10191611" y="42343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0334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206" y="1132679"/>
                <a:ext cx="9497458"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206" y="1132679"/>
                <a:ext cx="9497458" cy="5629462"/>
              </a:xfrm>
              <a:prstGeom prst="rect">
                <a:avLst/>
              </a:prstGeom>
              <a:blipFill>
                <a:blip r:embed="rId3"/>
                <a:stretch>
                  <a:fillRect l="-1068" r="-53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25</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375598"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084161"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0924673"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0910817"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flipH="1">
            <a:off x="11155147" y="4627087"/>
            <a:ext cx="361741" cy="365977"/>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50415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3090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8518635" y="2358403"/>
            <a:ext cx="2539340"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2417" y="1821805"/>
                <a:ext cx="8056511" cy="41251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r>
                      <a:rPr lang="en-US"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defTabSz="457200" latinLnBrk="1" hangingPunct="0"/>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a:solidFill>
                      <a:srgbClr val="000000"/>
                    </a:solidFill>
                    <a:latin typeface="Calibri"/>
                    <a:ea typeface="Calibri"/>
                    <a:cs typeface="Calibri"/>
                    <a:sym typeface="Calibri"/>
                  </a:rPr>
                  <a:t>Find </a:t>
                </a:r>
                <a:r>
                  <a:rPr lang="en-US" dirty="0">
                    <a:solidFill>
                      <a:srgbClr val="000000"/>
                    </a:solidFill>
                    <a:latin typeface="Calibri"/>
                    <a:ea typeface="Calibri"/>
                    <a:cs typeface="Calibri"/>
                    <a:sym typeface="Calibri"/>
                  </a:rPr>
                  <a:t>the resonant frequency, the frequencies corresponding to a 3db falloff, the bandwidth and the Q of this circuit.  This circuit is in the transmit oscillator.</a:t>
                </a:r>
              </a:p>
              <a:p>
                <a:pPr marL="742950" lvl="1" indent="-285750" defTabSz="457200"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sym typeface="Calibri"/>
                  </a:rPr>
                  <a:t>At tuned resonance (7MHz), effective capacitance is about 167 pF</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𝑄</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𝑅𝐶</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=1500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network: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=1500×44×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×1.67×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=11</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r>
                          <a:rPr lang="en-US" b="0" i="1" smtClean="0">
                            <a:solidFill>
                              <a:srgbClr val="000000"/>
                            </a:solidFill>
                            <a:latin typeface="Cambria Math" panose="02040503050406030204" pitchFamily="18" charset="0"/>
                            <a:cs typeface="Calibri"/>
                            <a:sym typeface="Calibri"/>
                          </a:rPr>
                          <m:t>𝑀𝐻𝑍</m:t>
                        </m:r>
                      </m:num>
                      <m:den>
                        <m:r>
                          <a:rPr lang="en-US" b="0" i="1" smtClean="0">
                            <a:solidFill>
                              <a:srgbClr val="000000"/>
                            </a:solidFill>
                            <a:latin typeface="Cambria Math" panose="02040503050406030204" pitchFamily="18" charset="0"/>
                            <a:cs typeface="Calibri"/>
                            <a:sym typeface="Calibri"/>
                          </a:rPr>
                          <m:t>11</m:t>
                        </m:r>
                      </m:den>
                    </m:f>
                    <m:r>
                      <a:rPr lang="en-US" b="0" i="1" smtClean="0">
                        <a:solidFill>
                          <a:srgbClr val="000000"/>
                        </a:solidFill>
                        <a:latin typeface="Cambria Math" panose="02040503050406030204" pitchFamily="18" charset="0"/>
                        <a:cs typeface="Calibri"/>
                        <a:sym typeface="Calibri"/>
                      </a:rPr>
                      <m:t>=.636</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𝐵𝑊</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=7.318</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6.682</m:t>
                    </m:r>
                    <m:r>
                      <a:rPr lang="en-US" i="1">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This is 3dB cutoff.</a:t>
                </a:r>
              </a:p>
              <a:p>
                <a:pPr marL="342900"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𝑢</m:t>
                        </m:r>
                      </m:sub>
                    </m:sSub>
                    <m:r>
                      <a:rPr lang="en-US" b="0" i="1" dirty="0" smtClean="0">
                        <a:solidFill>
                          <a:srgbClr val="000000"/>
                        </a:solidFill>
                        <a:latin typeface="Cambria Math" panose="02040503050406030204" pitchFamily="18" charset="0"/>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𝐵𝑊</m:t>
                        </m:r>
                      </m:num>
                      <m:den>
                        <m:r>
                          <a:rPr lang="en-US" b="0" i="1" dirty="0"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𝑙</m:t>
                        </m:r>
                      </m:sub>
                    </m:sSub>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i="1" dirty="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cs typeface="Calibri"/>
                            <a:sym typeface="Calibri"/>
                          </a:rPr>
                          <m:t>𝐵𝑊</m:t>
                        </m:r>
                      </m:num>
                      <m:den>
                        <m:r>
                          <a:rPr lang="en-US" i="1" dirty="0">
                            <a:solidFill>
                              <a:srgbClr val="000000"/>
                            </a:solidFill>
                            <a:latin typeface="Cambria Math" panose="02040503050406030204" pitchFamily="18" charset="0"/>
                            <a:cs typeface="Calibri"/>
                            <a:sym typeface="Calibri"/>
                          </a:rPr>
                          <m:t>2</m:t>
                        </m:r>
                      </m:den>
                    </m:f>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2417" y="1821805"/>
                <a:ext cx="8056511" cy="4125101"/>
              </a:xfrm>
              <a:prstGeom prst="rect">
                <a:avLst/>
              </a:prstGeom>
              <a:blipFill>
                <a:blip r:embed="rId3"/>
                <a:stretch>
                  <a:fillRect l="-110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6" name="Group 5">
            <a:extLst>
              <a:ext uri="{FF2B5EF4-FFF2-40B4-BE49-F238E27FC236}">
                <a16:creationId xmlns:a16="http://schemas.microsoft.com/office/drawing/2014/main" id="{34DA991E-1E4B-E74A-98F8-7B00E8219D2A}"/>
              </a:ext>
            </a:extLst>
          </p:cNvPr>
          <p:cNvGrpSpPr/>
          <p:nvPr/>
        </p:nvGrpSpPr>
        <p:grpSpPr>
          <a:xfrm>
            <a:off x="8454529" y="2143983"/>
            <a:ext cx="3427755" cy="1629625"/>
            <a:chOff x="8454529" y="2143983"/>
            <a:chExt cx="3427755" cy="1629625"/>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056937" y="2703581"/>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475618" y="2704374"/>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361318" y="2696332"/>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361318" y="3380061"/>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9988898" y="3346538"/>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799137" y="3232594"/>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703997" y="2656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863403" y="2143983"/>
              <a:ext cx="5253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8936328" y="2327990"/>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468934" y="26595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281582" y="266311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088467" y="266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566531" y="3253376"/>
              <a:ext cx="66307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3.1uH</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1043183" y="2706693"/>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1048578" y="26709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944033" y="3220739"/>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1185659" y="2886042"/>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421856" y="2654800"/>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454529" y="2635123"/>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nvGrpSpPr>
            <p:cNvPr id="84" name="Group 210">
              <a:extLst>
                <a:ext uri="{FF2B5EF4-FFF2-40B4-BE49-F238E27FC236}">
                  <a16:creationId xmlns:a16="http://schemas.microsoft.com/office/drawing/2014/main" id="{11A1C337-6DF9-0D49-8EFE-57064DA1667C}"/>
                </a:ext>
              </a:extLst>
            </p:cNvPr>
            <p:cNvGrpSpPr>
              <a:grpSpLocks/>
            </p:cNvGrpSpPr>
            <p:nvPr/>
          </p:nvGrpSpPr>
          <p:grpSpPr bwMode="auto">
            <a:xfrm>
              <a:off x="10621763" y="2708879"/>
              <a:ext cx="304800" cy="762000"/>
              <a:chOff x="3216" y="1728"/>
              <a:chExt cx="192" cy="480"/>
            </a:xfrm>
          </p:grpSpPr>
          <p:sp>
            <p:nvSpPr>
              <p:cNvPr id="85" name="Line 8">
                <a:extLst>
                  <a:ext uri="{FF2B5EF4-FFF2-40B4-BE49-F238E27FC236}">
                    <a16:creationId xmlns:a16="http://schemas.microsoft.com/office/drawing/2014/main" id="{255187FD-CD27-CC4A-96F2-2C99F01510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9">
                <a:extLst>
                  <a:ext uri="{FF2B5EF4-FFF2-40B4-BE49-F238E27FC236}">
                    <a16:creationId xmlns:a16="http://schemas.microsoft.com/office/drawing/2014/main" id="{482FF8C3-46C0-A74F-9F26-CEAACE1A099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0">
                <a:extLst>
                  <a:ext uri="{FF2B5EF4-FFF2-40B4-BE49-F238E27FC236}">
                    <a16:creationId xmlns:a16="http://schemas.microsoft.com/office/drawing/2014/main" id="{742DA620-BFA3-E241-8D19-D84C163EEE3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
                <a:extLst>
                  <a:ext uri="{FF2B5EF4-FFF2-40B4-BE49-F238E27FC236}">
                    <a16:creationId xmlns:a16="http://schemas.microsoft.com/office/drawing/2014/main" id="{5F6A6C0B-3F2E-364A-8BA9-8654849CFE1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22">
              <a:extLst>
                <a:ext uri="{FF2B5EF4-FFF2-40B4-BE49-F238E27FC236}">
                  <a16:creationId xmlns:a16="http://schemas.microsoft.com/office/drawing/2014/main" id="{0C4B52AF-F639-2443-B8ED-E58B792EA350}"/>
                </a:ext>
              </a:extLst>
            </p:cNvPr>
            <p:cNvGrpSpPr>
              <a:grpSpLocks/>
            </p:cNvGrpSpPr>
            <p:nvPr/>
          </p:nvGrpSpPr>
          <p:grpSpPr bwMode="auto">
            <a:xfrm>
              <a:off x="10621763" y="3392608"/>
              <a:ext cx="304800" cy="381000"/>
              <a:chOff x="4272" y="3072"/>
              <a:chExt cx="192" cy="240"/>
            </a:xfrm>
          </p:grpSpPr>
          <p:sp>
            <p:nvSpPr>
              <p:cNvPr id="90" name="Line 99">
                <a:extLst>
                  <a:ext uri="{FF2B5EF4-FFF2-40B4-BE49-F238E27FC236}">
                    <a16:creationId xmlns:a16="http://schemas.microsoft.com/office/drawing/2014/main" id="{D3616FBC-3C75-9840-B926-C81FBA7519E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0">
                <a:extLst>
                  <a:ext uri="{FF2B5EF4-FFF2-40B4-BE49-F238E27FC236}">
                    <a16:creationId xmlns:a16="http://schemas.microsoft.com/office/drawing/2014/main" id="{7DED538F-922B-2B41-9904-D6FF4124F55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1">
                <a:extLst>
                  <a:ext uri="{FF2B5EF4-FFF2-40B4-BE49-F238E27FC236}">
                    <a16:creationId xmlns:a16="http://schemas.microsoft.com/office/drawing/2014/main" id="{56BD5943-CAA5-BE4E-848F-88D9B7B3C4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2">
                <a:extLst>
                  <a:ext uri="{FF2B5EF4-FFF2-40B4-BE49-F238E27FC236}">
                    <a16:creationId xmlns:a16="http://schemas.microsoft.com/office/drawing/2014/main" id="{BA855817-E3E1-6447-A867-F25DD5464D0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3">
                <a:extLst>
                  <a:ext uri="{FF2B5EF4-FFF2-40B4-BE49-F238E27FC236}">
                    <a16:creationId xmlns:a16="http://schemas.microsoft.com/office/drawing/2014/main" id="{5BDEF117-8EF5-0044-AAC4-D93BECCB934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4">
                <a:extLst>
                  <a:ext uri="{FF2B5EF4-FFF2-40B4-BE49-F238E27FC236}">
                    <a16:creationId xmlns:a16="http://schemas.microsoft.com/office/drawing/2014/main" id="{517990AE-8543-C641-A97A-C6CB178FE5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6" name="Oval 95">
              <a:extLst>
                <a:ext uri="{FF2B5EF4-FFF2-40B4-BE49-F238E27FC236}">
                  <a16:creationId xmlns:a16="http://schemas.microsoft.com/office/drawing/2014/main" id="{4CCF91D5-3ACE-9B47-8FAF-84DB76AF4C34}"/>
                </a:ext>
              </a:extLst>
            </p:cNvPr>
            <p:cNvSpPr/>
            <p:nvPr/>
          </p:nvSpPr>
          <p:spPr>
            <a:xfrm>
              <a:off x="10729379" y="2672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06374B8C-194F-7147-8290-358CAF89859D}"/>
                </a:ext>
              </a:extLst>
            </p:cNvPr>
            <p:cNvSpPr txBox="1"/>
            <p:nvPr/>
          </p:nvSpPr>
          <p:spPr>
            <a:xfrm flipH="1">
              <a:off x="10274732" y="3212871"/>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50pF</a:t>
              </a:r>
              <a:endParaRPr lang="en-US" sz="1600" dirty="0">
                <a:solidFill>
                  <a:srgbClr val="000000"/>
                </a:solidFill>
                <a:latin typeface="Calibri"/>
                <a:ea typeface="Calibri"/>
                <a:cs typeface="Calibri"/>
                <a:sym typeface="Calibri"/>
              </a:endParaRPr>
            </a:p>
          </p:txBody>
        </p:sp>
        <p:cxnSp>
          <p:nvCxnSpPr>
            <p:cNvPr id="5" name="Straight Arrow Connector 4">
              <a:extLst>
                <a:ext uri="{FF2B5EF4-FFF2-40B4-BE49-F238E27FC236}">
                  <a16:creationId xmlns:a16="http://schemas.microsoft.com/office/drawing/2014/main" id="{4E6C1722-76E2-A348-8EE9-0535205D2CBC}"/>
                </a:ext>
              </a:extLst>
            </p:cNvPr>
            <p:cNvCxnSpPr/>
            <p:nvPr/>
          </p:nvCxnSpPr>
          <p:spPr>
            <a:xfrm flipV="1">
              <a:off x="10649822" y="2940679"/>
              <a:ext cx="266700" cy="3227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508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 </a:t>
              </a:r>
              <a:r>
                <a:rPr lang="en-US" sz="1400" dirty="0">
                  <a:solidFill>
                    <a:srgbClr val="000000"/>
                  </a:solidFill>
                </a:rPr>
                <a:t>Audio</a:t>
              </a:r>
              <a:endParaRPr lang="en-US" sz="1400" dirty="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 </a:t>
              </a:r>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 </a:t>
              </a:r>
              <a:r>
                <a:rPr lang="en-US" sz="1400" dirty="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latin typeface="Calibri" panose="020F0502020204030204" pitchFamily="34" charset="0"/>
                <a:cs typeface="Calibri" panose="020F0502020204030204" pitchFamily="34" charset="0"/>
              </a:rPr>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6" y="1525964"/>
                <a:ext cx="8562252" cy="4704423"/>
              </a:xfrm>
            </p:spPr>
            <p:txBody>
              <a:bodyPr/>
              <a:lstStyle/>
              <a:p>
                <a:pPr>
                  <a:spcBef>
                    <a:spcPts val="200"/>
                  </a:spcBef>
                </a:pPr>
                <a:r>
                  <a:rPr lang="en-US" sz="2000" b="0" dirty="0"/>
                  <a:t>Resistors</a:t>
                </a:r>
              </a:p>
              <a:p>
                <a:pPr lvl="1">
                  <a:spcBef>
                    <a:spcPts val="2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2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200"/>
                  </a:spcBef>
                </a:pPr>
                <a:r>
                  <a:rPr lang="en-US" sz="2000" b="0" dirty="0"/>
                  <a:t>Capacitors</a:t>
                </a:r>
              </a:p>
              <a:p>
                <a:pPr lvl="1">
                  <a:spcBef>
                    <a:spcPts val="2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2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200"/>
                  </a:spcBef>
                </a:pPr>
                <a:r>
                  <a:rPr lang="en-US" sz="2000" b="0" dirty="0"/>
                  <a:t>Inductors</a:t>
                </a:r>
              </a:p>
              <a:p>
                <a:pPr lvl="1">
                  <a:spcBef>
                    <a:spcPts val="2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2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a:p>
                <a:pPr lvl="1">
                  <a:spcBef>
                    <a:spcPts val="200"/>
                  </a:spcBef>
                </a:pPr>
                <a:r>
                  <a:rPr lang="en-US" sz="2000" dirty="0"/>
                  <a:t>Open air:  </a:t>
                </a:r>
                <a14:m>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𝐻</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𝐾</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𝑙</m:t>
                        </m:r>
                      </m:den>
                    </m:f>
                  </m:oMath>
                </a14:m>
                <a:r>
                  <a:rPr lang="en-US" sz="2000" dirty="0"/>
                  <a:t>, distances in meters,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0</m:t>
                        </m:r>
                      </m:sub>
                    </m:sSub>
                    <m:r>
                      <a:rPr lang="en-US" sz="2000" b="0" i="1" smtClean="0">
                        <a:latin typeface="Cambria Math" panose="02040503050406030204" pitchFamily="18" charset="0"/>
                      </a:rPr>
                      <m:t>=4</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oMath>
                </a14:m>
                <a:r>
                  <a:rPr lang="en-US" sz="2000" dirty="0"/>
                  <a:t>, </a:t>
                </a: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=1</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6" y="1525964"/>
                <a:ext cx="8562252" cy="4704423"/>
              </a:xfrm>
              <a:blipFill>
                <a:blip r:embed="rId2"/>
                <a:stretch>
                  <a:fillRect l="-59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3703" y="19513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7418" y="1626845"/>
                <a:ext cx="8843874" cy="44832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sym typeface="Calibri"/>
                  </a:rPr>
                  <a:t>If wavelength is comparable to length, V is not the same as in Kirchoff.</a:t>
                </a: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cs typeface="Calibri"/>
                    <a:sym typeface="Calibri"/>
                  </a:rPr>
                  <a:t>Thus,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r>
                  <a:rPr lang="en-US" sz="2000" dirty="0">
                    <a:solidFill>
                      <a:srgbClr val="000000"/>
                    </a:solidFill>
                    <a:latin typeface="Calibri"/>
                  </a:rPr>
                  <a:t>, whose solution is </a:t>
                </a:r>
                <a:r>
                  <a:rPr lang="en-US" sz="2000" dirty="0">
                    <a:solidFill>
                      <a:srgbClr val="000000"/>
                    </a:solidFill>
                    <a:latin typeface="Calibri"/>
                    <a:ea typeface="Calibri"/>
                    <a:cs typeface="Calibri"/>
                    <a:sym typeface="Calibri"/>
                  </a:rPr>
                  <a:t>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oMath>
                </a14:m>
                <a:endParaRPr lang="en-US" sz="200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r>
                      <a:rPr lang="en-US" sz="2000" b="0" i="0" smtClean="0">
                        <a:solidFill>
                          <a:srgbClr val="000000"/>
                        </a:solidFill>
                        <a:latin typeface="Cambria Math" panose="02040503050406030204" pitchFamily="18" charset="0"/>
                        <a:cs typeface="Calibri"/>
                        <a:sym typeface="Calibri"/>
                      </a:rPr>
                      <m:t>  </m:t>
                    </m:r>
                  </m:oMath>
                </a14:m>
                <a:r>
                  <a:rPr lang="en-US" sz="2000" dirty="0">
                    <a:solidFill>
                      <a:srgbClr val="000000"/>
                    </a:solidFill>
                    <a:latin typeface="Calibri"/>
                    <a:ea typeface="Calibri"/>
                    <a:cs typeface="Calibri"/>
                    <a:sym typeface="Calibri"/>
                  </a:rPr>
                  <a:t>for the forward wave .</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oMath>
                </a14:m>
                <a:r>
                  <a:rPr lang="en-US" sz="2000" i="1" dirty="0">
                    <a:solidFill>
                      <a:srgbClr val="000000"/>
                    </a:solidFill>
                    <a:latin typeface="Cambria Math" panose="02040503050406030204" pitchFamily="18" charset="0"/>
                    <a:ea typeface="Calibri"/>
                    <a:cs typeface="Calibri"/>
                    <a:sym typeface="Calibri"/>
                  </a:rPr>
                  <a:t> </a:t>
                </a:r>
                <a:r>
                  <a:rPr lang="en-US" sz="2000" dirty="0">
                    <a:solidFill>
                      <a:srgbClr val="000000"/>
                    </a:solidFill>
                    <a:latin typeface="Calibri" panose="020F0502020204030204" pitchFamily="34" charset="0"/>
                    <a:ea typeface="Calibri"/>
                    <a:cs typeface="Calibri" panose="020F0502020204030204" pitchFamily="34" charset="0"/>
                    <a:sym typeface="Calibri"/>
                  </a:rPr>
                  <a:t>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impedance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(the negative sign implies energy flows to the left)</a:t>
                </a: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7418" y="1626845"/>
                <a:ext cx="8843874" cy="4483240"/>
              </a:xfrm>
              <a:prstGeom prst="rect">
                <a:avLst/>
              </a:prstGeom>
              <a:blipFill>
                <a:blip r:embed="rId3"/>
                <a:stretch>
                  <a:fillRect l="-1148" t="-85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76" name="Group 75">
            <a:extLst>
              <a:ext uri="{FF2B5EF4-FFF2-40B4-BE49-F238E27FC236}">
                <a16:creationId xmlns:a16="http://schemas.microsoft.com/office/drawing/2014/main" id="{A3288EFA-E440-4746-A958-EAF08B165A84}"/>
              </a:ext>
            </a:extLst>
          </p:cNvPr>
          <p:cNvGrpSpPr/>
          <p:nvPr/>
        </p:nvGrpSpPr>
        <p:grpSpPr>
          <a:xfrm>
            <a:off x="9729206" y="1501268"/>
            <a:ext cx="2284559" cy="1393424"/>
            <a:chOff x="9349896" y="788752"/>
            <a:chExt cx="2284559" cy="139342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9756952" y="993988"/>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10038973" y="1340569"/>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10472880" y="986893"/>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10754901" y="1344107"/>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11185254" y="986897"/>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9618514" y="78875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a:cxnSpLocks/>
            </p:cNvCxnSpPr>
            <p:nvPr/>
          </p:nvCxnSpPr>
          <p:spPr>
            <a:xfrm>
              <a:off x="9605088" y="1127304"/>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10039739" y="864951"/>
              <a:ext cx="324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AB83ACF3-EE53-F643-B338-EDB51A6385A6}"/>
                </a:ext>
              </a:extLst>
            </p:cNvPr>
            <p:cNvSpPr txBox="1"/>
            <p:nvPr/>
          </p:nvSpPr>
          <p:spPr>
            <a:xfrm>
              <a:off x="11383426" y="1466595"/>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p:cNvCxnSpPr>
            <p:nvPr/>
          </p:nvCxnSpPr>
          <p:spPr>
            <a:xfrm>
              <a:off x="9396078" y="210072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9349896" y="20450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9678150" y="138772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9830550" y="161455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92" name="TextBox 91">
              <a:extLst>
                <a:ext uri="{FF2B5EF4-FFF2-40B4-BE49-F238E27FC236}">
                  <a16:creationId xmlns:a16="http://schemas.microsoft.com/office/drawing/2014/main" id="{43FA7F1F-4D0F-9445-A425-C66713FD8C3D}"/>
                </a:ext>
              </a:extLst>
            </p:cNvPr>
            <p:cNvSpPr txBox="1"/>
            <p:nvPr/>
          </p:nvSpPr>
          <p:spPr>
            <a:xfrm>
              <a:off x="10828244" y="831821"/>
              <a:ext cx="4141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n+1</a:t>
              </a:r>
            </a:p>
          </p:txBody>
        </p:sp>
        <p:sp>
          <p:nvSpPr>
            <p:cNvPr id="93" name="Oval 92">
              <a:extLst>
                <a:ext uri="{FF2B5EF4-FFF2-40B4-BE49-F238E27FC236}">
                  <a16:creationId xmlns:a16="http://schemas.microsoft.com/office/drawing/2014/main" id="{A0ECD207-9929-3A49-ACEC-24B452123D50}"/>
                </a:ext>
              </a:extLst>
            </p:cNvPr>
            <p:cNvSpPr/>
            <p:nvPr/>
          </p:nvSpPr>
          <p:spPr>
            <a:xfrm>
              <a:off x="9356682" y="127198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085101F-4765-DE4C-9779-A38525BE0E77}"/>
                </a:ext>
              </a:extLst>
            </p:cNvPr>
            <p:cNvSpPr/>
            <p:nvPr/>
          </p:nvSpPr>
          <p:spPr>
            <a:xfrm>
              <a:off x="10118684" y="127861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6FAC4E1-7C38-AD44-ACFC-0490A9BFCA67}"/>
                </a:ext>
              </a:extLst>
            </p:cNvPr>
            <p:cNvSpPr/>
            <p:nvPr/>
          </p:nvSpPr>
          <p:spPr>
            <a:xfrm>
              <a:off x="10840926" y="128524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F8C0DA7-46E8-7F4C-A601-256CE8E3F9B9}"/>
                </a:ext>
              </a:extLst>
            </p:cNvPr>
            <p:cNvSpPr txBox="1"/>
            <p:nvPr/>
          </p:nvSpPr>
          <p:spPr>
            <a:xfrm>
              <a:off x="10446777" y="79538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n+1</a:t>
              </a:r>
            </a:p>
          </p:txBody>
        </p:sp>
        <p:cxnSp>
          <p:nvCxnSpPr>
            <p:cNvPr id="97" name="Straight Arrow Connector 96">
              <a:extLst>
                <a:ext uri="{FF2B5EF4-FFF2-40B4-BE49-F238E27FC236}">
                  <a16:creationId xmlns:a16="http://schemas.microsoft.com/office/drawing/2014/main" id="{2F3500E4-DC8E-B146-8C2F-4972503B09C6}"/>
                </a:ext>
              </a:extLst>
            </p:cNvPr>
            <p:cNvCxnSpPr>
              <a:cxnSpLocks/>
            </p:cNvCxnSpPr>
            <p:nvPr/>
          </p:nvCxnSpPr>
          <p:spPr>
            <a:xfrm>
              <a:off x="10433351" y="1133932"/>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3" name="Group 62">
            <a:extLst>
              <a:ext uri="{FF2B5EF4-FFF2-40B4-BE49-F238E27FC236}">
                <a16:creationId xmlns:a16="http://schemas.microsoft.com/office/drawing/2014/main" id="{5D73CFC6-552B-15EA-BD7C-C62C278AD4AB}"/>
              </a:ext>
            </a:extLst>
          </p:cNvPr>
          <p:cNvGrpSpPr/>
          <p:nvPr/>
        </p:nvGrpSpPr>
        <p:grpSpPr>
          <a:xfrm>
            <a:off x="9772719" y="4801442"/>
            <a:ext cx="2512194" cy="1100274"/>
            <a:chOff x="9357083" y="4730192"/>
            <a:chExt cx="2512194"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357083" y="518147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373902" y="5825080"/>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737833" y="4730192"/>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409381" y="5312265"/>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220644" y="5324788"/>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311747" y="4959928"/>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799126" y="5507186"/>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4E6D7963-3E87-2473-4A6E-A2BAE66C2A9D}"/>
                    </a:ext>
                  </a:extLst>
                </p:cNvPr>
                <p:cNvSpPr txBox="1"/>
                <p:nvPr/>
              </p:nvSpPr>
              <p:spPr>
                <a:xfrm>
                  <a:off x="10768936" y="5318169"/>
                  <a:ext cx="3307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𝑍</m:t>
                            </m:r>
                          </m:e>
                          <m:sub>
                            <m:r>
                              <a:rPr lang="en-US" b="0" i="1" smtClean="0">
                                <a:latin typeface="Cambria Math" panose="02040503050406030204" pitchFamily="18" charset="0"/>
                              </a:rPr>
                              <m:t>0</m:t>
                            </m:r>
                          </m:sub>
                        </m:sSub>
                      </m:oMath>
                    </m:oMathPara>
                  </a14:m>
                  <a:endParaRPr lang="en-US" dirty="0"/>
                </a:p>
              </p:txBody>
            </p:sp>
          </mc:Choice>
          <mc:Fallback xmlns="">
            <p:sp>
              <p:nvSpPr>
                <p:cNvPr id="61" name="TextBox 60">
                  <a:extLst>
                    <a:ext uri="{FF2B5EF4-FFF2-40B4-BE49-F238E27FC236}">
                      <a16:creationId xmlns:a16="http://schemas.microsoft.com/office/drawing/2014/main" id="{4E6D7963-3E87-2473-4A6E-A2BAE66C2A9D}"/>
                    </a:ext>
                  </a:extLst>
                </p:cNvPr>
                <p:cNvSpPr txBox="1">
                  <a:spLocks noRot="1" noChangeAspect="1" noMove="1" noResize="1" noEditPoints="1" noAdjustHandles="1" noChangeArrowheads="1" noChangeShapeType="1" noTextEdit="1"/>
                </p:cNvSpPr>
                <p:nvPr/>
              </p:nvSpPr>
              <p:spPr>
                <a:xfrm>
                  <a:off x="10768936" y="5318169"/>
                  <a:ext cx="330733" cy="369332"/>
                </a:xfrm>
                <a:prstGeom prst="rect">
                  <a:avLst/>
                </a:prstGeom>
                <a:blipFill>
                  <a:blip r:embed="rId5"/>
                  <a:stretch>
                    <a:fillRect r="-62963"/>
                  </a:stretch>
                </a:blipFill>
              </p:spPr>
              <p:txBody>
                <a:bodyPr/>
                <a:lstStyle/>
                <a:p>
                  <a:r>
                    <a:rPr lang="en-US">
                      <a:noFill/>
                    </a:rPr>
                    <a:t> </a:t>
                  </a:r>
                </a:p>
              </p:txBody>
            </p:sp>
          </mc:Fallback>
        </mc:AlternateContent>
      </p:grpSp>
      <p:grpSp>
        <p:nvGrpSpPr>
          <p:cNvPr id="66" name="Group 65">
            <a:extLst>
              <a:ext uri="{FF2B5EF4-FFF2-40B4-BE49-F238E27FC236}">
                <a16:creationId xmlns:a16="http://schemas.microsoft.com/office/drawing/2014/main" id="{6A6D6031-FA70-3070-2A2D-D51A5AE815B6}"/>
              </a:ext>
            </a:extLst>
          </p:cNvPr>
          <p:cNvGrpSpPr/>
          <p:nvPr/>
        </p:nvGrpSpPr>
        <p:grpSpPr>
          <a:xfrm>
            <a:off x="9855700" y="3319077"/>
            <a:ext cx="2922150" cy="1026455"/>
            <a:chOff x="9855699" y="3319077"/>
            <a:chExt cx="329688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855699" y="3696541"/>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872518" y="4340146"/>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10304965" y="3319077"/>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1342679" y="4060354"/>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11793927" y="380188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933015" y="3816104"/>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611846" y="3474994"/>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275C99E-03B1-D969-9D13-8A31DFE8F232}"/>
                    </a:ext>
                  </a:extLst>
                </p:cNvPr>
                <p:cNvSpPr txBox="1"/>
                <p:nvPr/>
              </p:nvSpPr>
              <p:spPr>
                <a:xfrm>
                  <a:off x="10189024" y="3811979"/>
                  <a:ext cx="3307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0</m:t>
                            </m:r>
                          </m:sub>
                        </m:sSub>
                      </m:oMath>
                    </m:oMathPara>
                  </a14:m>
                  <a:endParaRPr lang="en-US" dirty="0"/>
                </a:p>
              </p:txBody>
            </p:sp>
          </mc:Choice>
          <mc:Fallback xmlns="">
            <p:sp>
              <p:nvSpPr>
                <p:cNvPr id="59" name="TextBox 58">
                  <a:extLst>
                    <a:ext uri="{FF2B5EF4-FFF2-40B4-BE49-F238E27FC236}">
                      <a16:creationId xmlns:a16="http://schemas.microsoft.com/office/drawing/2014/main" id="{6275C99E-03B1-D969-9D13-8A31DFE8F232}"/>
                    </a:ext>
                  </a:extLst>
                </p:cNvPr>
                <p:cNvSpPr txBox="1">
                  <a:spLocks noRot="1" noChangeAspect="1" noMove="1" noResize="1" noEditPoints="1" noAdjustHandles="1" noChangeArrowheads="1" noChangeShapeType="1" noTextEdit="1"/>
                </p:cNvSpPr>
                <p:nvPr/>
              </p:nvSpPr>
              <p:spPr>
                <a:xfrm>
                  <a:off x="10189024" y="3811979"/>
                  <a:ext cx="330733" cy="369332"/>
                </a:xfrm>
                <a:prstGeom prst="rect">
                  <a:avLst/>
                </a:prstGeom>
                <a:blipFill>
                  <a:blip r:embed="rId6"/>
                  <a:stretch>
                    <a:fillRect r="-25000"/>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DCD78CE6-2AE7-733F-D35A-97C55062F229}"/>
                </a:ext>
              </a:extLst>
            </p:cNvPr>
            <p:cNvSpPr txBox="1"/>
            <p:nvPr/>
          </p:nvSpPr>
          <p:spPr>
            <a:xfrm>
              <a:off x="12967855" y="3895106"/>
              <a:ext cx="184731" cy="369332"/>
            </a:xfrm>
            <a:prstGeom prst="rect">
              <a:avLst/>
            </a:prstGeom>
            <a:noFill/>
          </p:spPr>
          <p:txBody>
            <a:bodyPr wrap="none" rtlCol="0">
              <a:spAutoFit/>
            </a:bodyPr>
            <a:lstStyle/>
            <a:p>
              <a:endParaRPr lang="en-US" dirty="0"/>
            </a:p>
          </p:txBody>
        </p:sp>
      </p:grpSp>
    </p:spTree>
    <p:extLst>
      <p:ext uri="{BB962C8B-B14F-4D97-AF65-F5344CB8AC3E}">
        <p14:creationId xmlns:p14="http://schemas.microsoft.com/office/powerpoint/2010/main" val="535279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7407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General transmission line</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34170" y="1394160"/>
                <a:ext cx="10131171" cy="5077503"/>
              </a:xfrm>
              <a:prstGeom prst="rect">
                <a:avLst/>
              </a:prstGeom>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b="0" dirty="0">
                    <a:solidFill>
                      <a:srgbClr val="000000"/>
                    </a:solidFill>
                    <a:latin typeface="Calibri"/>
                    <a:ea typeface="Cambria Math" panose="02040503050406030204" pitchFamily="18" charset="0"/>
                    <a:cs typeface="Calibri"/>
                    <a:sym typeface="Calibri"/>
                  </a:rPr>
                  <a:t> is phase constant.</a:t>
                </a: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The phasor is</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acc>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(we drop the cap below).</a:t>
                </a: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Now the forward and backward voltage phasors are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The 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𝑘𝑧</m:t>
                            </m:r>
                          </m:e>
                        </m:d>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with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b="0" dirty="0">
                    <a:solidFill>
                      <a:srgbClr val="000000"/>
                    </a:solidFill>
                    <a:latin typeface="Calibri"/>
                    <a:ea typeface="Cambria Math" panose="02040503050406030204" pitchFamily="18" charset="0"/>
                    <a:cs typeface="Calibri"/>
                    <a:sym typeface="Calibri"/>
                  </a:rPr>
                  <a:t>  then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𝑧</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𝑌</m:t>
                    </m:r>
                    <m:r>
                      <a:rPr lang="en-US" b="0" i="1" dirty="0" smtClean="0">
                        <a:solidFill>
                          <a:srgbClr val="000000"/>
                        </a:solidFill>
                        <a:latin typeface="Cambria Math" panose="02040503050406030204" pitchFamily="18" charset="0"/>
                        <a:ea typeface="Calibri"/>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1</m:t>
                        </m:r>
                      </m:num>
                      <m:den>
                        <m:r>
                          <a:rPr lang="en-US" b="0" i="1" dirty="0" smtClean="0">
                            <a:solidFill>
                              <a:srgbClr val="000000"/>
                            </a:solidFill>
                            <a:latin typeface="Cambria Math" panose="02040503050406030204" pitchFamily="18" charset="0"/>
                            <a:cs typeface="Calibri"/>
                            <a:sym typeface="Calibri"/>
                          </a:rPr>
                          <m:t>𝑍</m:t>
                        </m:r>
                      </m:den>
                    </m:f>
                    <m:r>
                      <a:rPr lang="en-US" b="0" i="1" dirty="0" smtClean="0">
                        <a:solidFill>
                          <a:srgbClr val="000000"/>
                        </a:solidFill>
                        <a:latin typeface="Cambria Math" panose="02040503050406030204" pitchFamily="18" charset="0"/>
                        <a:cs typeface="Calibri"/>
                        <a:sym typeface="Calibri"/>
                      </a:rPr>
                      <m:t>, </m:t>
                    </m:r>
                    <m:r>
                      <a:rPr lang="en-US" b="0" i="1" dirty="0" smtClean="0">
                        <a:solidFill>
                          <a:srgbClr val="000000"/>
                        </a:solidFill>
                        <a:latin typeface="Cambria Math" panose="02040503050406030204" pitchFamily="18" charset="0"/>
                        <a:cs typeface="Calibri"/>
                        <a:sym typeface="Calibri"/>
                      </a:rPr>
                      <m:t>𝐺</m:t>
                    </m:r>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1</m:t>
                        </m:r>
                      </m:num>
                      <m:den>
                        <m:r>
                          <a:rPr lang="en-US" b="0" i="1" dirty="0" smtClean="0">
                            <a:solidFill>
                              <a:srgbClr val="000000"/>
                            </a:solidFill>
                            <a:latin typeface="Cambria Math" panose="02040503050406030204" pitchFamily="18" charset="0"/>
                            <a:cs typeface="Calibri"/>
                            <a:sym typeface="Calibri"/>
                          </a:rPr>
                          <m:t>𝑅</m:t>
                        </m:r>
                      </m:den>
                    </m:f>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𝑄</m:t>
                    </m:r>
                    <m:r>
                      <a:rPr lang="en-US" b="0" i="1" dirty="0" smtClean="0">
                        <a:solidFill>
                          <a:srgbClr val="000000"/>
                        </a:solidFill>
                        <a:latin typeface="Cambria Math" panose="02040503050406030204" pitchFamily="18" charset="0"/>
                        <a:ea typeface="Calibri"/>
                        <a:cs typeface="Calibri"/>
                        <a:sym typeface="Calibri"/>
                      </a:rPr>
                      <m:t>=</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ℰ</m:t>
                        </m:r>
                      </m:num>
                      <m:den>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By differentiating ,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endParaRPr lang="en-US" b="0" i="1" dirty="0">
                  <a:solidFill>
                    <a:srgbClr val="000000"/>
                  </a:solidFill>
                  <a:latin typeface="Cambria Math" panose="02040503050406030204" pitchFamily="18" charset="0"/>
                  <a:ea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t>
                </a:r>
                <a:r>
                  <a:rPr lang="en-US">
                    <a:solidFill>
                      <a:srgbClr val="000000"/>
                    </a:solidFill>
                    <a:latin typeface="Calibri"/>
                    <a:ea typeface="Calibri"/>
                    <a:cs typeface="Calibri"/>
                    <a:sym typeface="Calibri"/>
                  </a:rPr>
                  <a:t>all complex.</a:t>
                </a:r>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So,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  (See the coax slide)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34170" y="1394160"/>
                <a:ext cx="10131171" cy="5077503"/>
              </a:xfrm>
              <a:prstGeom prst="rect">
                <a:avLst/>
              </a:prstGeom>
              <a:blipFill>
                <a:blip r:embed="rId3"/>
                <a:stretch>
                  <a:fillRect l="-877"/>
                </a:stretch>
              </a:blipFill>
              <a:ln>
                <a:noFill/>
              </a:ln>
            </p:spPr>
            <p:txBody>
              <a:bodyPr/>
              <a:lstStyle/>
              <a:p>
                <a:r>
                  <a:rPr lang="en-US">
                    <a:noFill/>
                  </a:rPr>
                  <a:t> </a:t>
                </a:r>
              </a:p>
            </p:txBody>
          </p:sp>
        </mc:Fallback>
      </mc:AlternateContent>
      <p:grpSp>
        <p:nvGrpSpPr>
          <p:cNvPr id="5" name="Group 4">
            <a:extLst>
              <a:ext uri="{FF2B5EF4-FFF2-40B4-BE49-F238E27FC236}">
                <a16:creationId xmlns:a16="http://schemas.microsoft.com/office/drawing/2014/main" id="{F3FEB647-1825-B74F-8E03-8B6C7EB9D35D}"/>
              </a:ext>
            </a:extLst>
          </p:cNvPr>
          <p:cNvGrpSpPr/>
          <p:nvPr/>
        </p:nvGrpSpPr>
        <p:grpSpPr>
          <a:xfrm>
            <a:off x="9549073" y="1116736"/>
            <a:ext cx="2577440" cy="1427726"/>
            <a:chOff x="9294341" y="2477925"/>
            <a:chExt cx="2577440" cy="1427726"/>
          </a:xfrm>
        </p:grpSpPr>
        <p:cxnSp>
          <p:nvCxnSpPr>
            <p:cNvPr id="4" name="Straight Connector 3">
              <a:extLst>
                <a:ext uri="{FF2B5EF4-FFF2-40B4-BE49-F238E27FC236}">
                  <a16:creationId xmlns:a16="http://schemas.microsoft.com/office/drawing/2014/main" id="{43C4D23C-A9F9-34A7-C6D3-44BDE57672B0}"/>
                </a:ext>
              </a:extLst>
            </p:cNvPr>
            <p:cNvCxnSpPr>
              <a:cxnSpLocks/>
            </p:cNvCxnSpPr>
            <p:nvPr/>
          </p:nvCxnSpPr>
          <p:spPr>
            <a:xfrm>
              <a:off x="10768914" y="2677681"/>
              <a:ext cx="10081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29FDBE-63D5-62D9-3AC7-CA94322A93C1}"/>
                </a:ext>
              </a:extLst>
            </p:cNvPr>
            <p:cNvCxnSpPr>
              <a:cxnSpLocks/>
            </p:cNvCxnSpPr>
            <p:nvPr/>
          </p:nvCxnSpPr>
          <p:spPr>
            <a:xfrm>
              <a:off x="9342382" y="3857243"/>
              <a:ext cx="24661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6ED872EB-8B47-D21A-B898-0A4431EF6425}"/>
                </a:ext>
              </a:extLst>
            </p:cNvPr>
            <p:cNvSpPr/>
            <p:nvPr/>
          </p:nvSpPr>
          <p:spPr>
            <a:xfrm>
              <a:off x="11766154" y="2635739"/>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D41FDD5-FFFE-A849-B9C9-46E2C436F374}"/>
                </a:ext>
              </a:extLst>
            </p:cNvPr>
            <p:cNvSpPr/>
            <p:nvPr/>
          </p:nvSpPr>
          <p:spPr>
            <a:xfrm>
              <a:off x="11780341" y="3814211"/>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C28DF2E-4A7C-ABA8-737B-8E19D7053A55}"/>
                </a:ext>
              </a:extLst>
            </p:cNvPr>
            <p:cNvSpPr/>
            <p:nvPr/>
          </p:nvSpPr>
          <p:spPr>
            <a:xfrm>
              <a:off x="9342382" y="2638379"/>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7EF692-1E5D-0841-61FB-0E3D2C80836E}"/>
                </a:ext>
              </a:extLst>
            </p:cNvPr>
            <p:cNvSpPr/>
            <p:nvPr/>
          </p:nvSpPr>
          <p:spPr>
            <a:xfrm>
              <a:off x="9294341" y="3803457"/>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787B44-03D1-50C8-85D0-01861E98FD6C}"/>
                </a:ext>
              </a:extLst>
            </p:cNvPr>
            <p:cNvSpPr/>
            <p:nvPr/>
          </p:nvSpPr>
          <p:spPr>
            <a:xfrm>
              <a:off x="9947972" y="2501482"/>
              <a:ext cx="830317"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05BEFEB-16F3-C9C7-B150-187A5FA2BD0B}"/>
                </a:ext>
              </a:extLst>
            </p:cNvPr>
            <p:cNvSpPr/>
            <p:nvPr/>
          </p:nvSpPr>
          <p:spPr>
            <a:xfrm rot="5400000">
              <a:off x="11058788" y="3093620"/>
              <a:ext cx="647582"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836DD74-C315-01FA-DF7B-55B984A98F8F}"/>
                </a:ext>
              </a:extLst>
            </p:cNvPr>
            <p:cNvCxnSpPr>
              <a:cxnSpLocks/>
            </p:cNvCxnSpPr>
            <p:nvPr/>
          </p:nvCxnSpPr>
          <p:spPr>
            <a:xfrm flipV="1">
              <a:off x="9405354" y="2684099"/>
              <a:ext cx="5486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3F9BAC-E389-4DA0-7B5D-F86C1E734BB3}"/>
                </a:ext>
              </a:extLst>
            </p:cNvPr>
            <p:cNvCxnSpPr>
              <a:cxnSpLocks/>
            </p:cNvCxnSpPr>
            <p:nvPr/>
          </p:nvCxnSpPr>
          <p:spPr>
            <a:xfrm flipH="1">
              <a:off x="11367369" y="2668780"/>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8B5422-1931-0183-8E39-6AF53EB15E3C}"/>
                </a:ext>
              </a:extLst>
            </p:cNvPr>
            <p:cNvCxnSpPr>
              <a:cxnSpLocks/>
            </p:cNvCxnSpPr>
            <p:nvPr/>
          </p:nvCxnSpPr>
          <p:spPr>
            <a:xfrm flipH="1">
              <a:off x="11380069" y="3595880"/>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C6966B9-F7EB-1BB3-B495-043B9249D6BF}"/>
                </a:ext>
              </a:extLst>
            </p:cNvPr>
            <p:cNvSpPr txBox="1"/>
            <p:nvPr/>
          </p:nvSpPr>
          <p:spPr>
            <a:xfrm>
              <a:off x="10158178" y="2477925"/>
              <a:ext cx="336590" cy="369332"/>
            </a:xfrm>
            <a:prstGeom prst="rect">
              <a:avLst/>
            </a:prstGeom>
            <a:noFill/>
          </p:spPr>
          <p:txBody>
            <a:bodyPr wrap="square" rtlCol="0">
              <a:spAutoFit/>
            </a:bodyPr>
            <a:lstStyle/>
            <a:p>
              <a:r>
                <a:rPr lang="en-US" dirty="0"/>
                <a:t>Z</a:t>
              </a:r>
            </a:p>
          </p:txBody>
        </p:sp>
        <p:sp>
          <p:nvSpPr>
            <p:cNvPr id="23" name="TextBox 22">
              <a:extLst>
                <a:ext uri="{FF2B5EF4-FFF2-40B4-BE49-F238E27FC236}">
                  <a16:creationId xmlns:a16="http://schemas.microsoft.com/office/drawing/2014/main" id="{F42C30E0-20BD-3A5A-9B35-BC0898391EB0}"/>
                </a:ext>
              </a:extLst>
            </p:cNvPr>
            <p:cNvSpPr txBox="1"/>
            <p:nvPr/>
          </p:nvSpPr>
          <p:spPr>
            <a:xfrm>
              <a:off x="11238041" y="3074464"/>
              <a:ext cx="336590" cy="369332"/>
            </a:xfrm>
            <a:prstGeom prst="rect">
              <a:avLst/>
            </a:prstGeom>
            <a:noFill/>
          </p:spPr>
          <p:txBody>
            <a:bodyPr wrap="square" rtlCol="0">
              <a:spAutoFit/>
            </a:bodyPr>
            <a:lstStyle/>
            <a:p>
              <a:r>
                <a:rPr lang="en-US" dirty="0"/>
                <a:t>Y</a:t>
              </a:r>
            </a:p>
          </p:txBody>
        </p:sp>
      </p:grpSp>
    </p:spTree>
    <p:extLst>
      <p:ext uri="{BB962C8B-B14F-4D97-AF65-F5344CB8AC3E}">
        <p14:creationId xmlns:p14="http://schemas.microsoft.com/office/powerpoint/2010/main" val="4194559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62198"/>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9904" y="1467720"/>
                <a:ext cx="11466786"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doesn’t depend on v and we get:</a:t>
                </a:r>
              </a:p>
              <a:p>
                <a:pPr marL="742950" lvl="1" indent="-285750" defTabSz="457200" latinLnBrk="1" hangingPunct="0">
                  <a:spcBef>
                    <a:spcPts val="200"/>
                  </a:spcBef>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spcBef>
                    <a:spcPts val="200"/>
                  </a:spcBef>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spcBef>
                    <a:spcPts val="200"/>
                  </a:spcBef>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spcBef>
                    <a:spcPts val="200"/>
                  </a:spcBef>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spcBef>
                    <a:spcPts val="200"/>
                  </a:spcBef>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spcBef>
                    <a:spcPts val="200"/>
                  </a:spcBef>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9904" y="1467720"/>
                <a:ext cx="11466786" cy="4906189"/>
              </a:xfrm>
              <a:prstGeom prst="rect">
                <a:avLst/>
              </a:prstGeom>
              <a:blipFill>
                <a:blip r:embed="rId3"/>
                <a:stretch>
                  <a:fillRect l="-774" t="-515" b="-206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269076"/>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8692" y="1446493"/>
                <a:ext cx="8318358" cy="483820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ea typeface="Cambria Math" panose="02040503050406030204" pitchFamily="18" charset="0"/>
                  </a:rPr>
                  <a:t>Define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𝜌</m:t>
                    </m:r>
                    <m:r>
                      <a:rPr lang="en-US" sz="2000" i="1" smtClean="0">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num>
                      <m:den>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den>
                    </m:f>
                  </m:oMath>
                </a14:m>
                <a:r>
                  <a:rPr lang="en-US" sz="2000" i="1"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ea typeface="Cambria Math" panose="02040503050406030204" pitchFamily="18" charset="0"/>
                  </a:rPr>
                  <a:t>and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𝜌</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𝜌</m:t>
                    </m:r>
                  </m:oMath>
                </a14:m>
                <a:r>
                  <a:rPr lang="en-US" sz="2000" dirty="0">
                    <a:solidFill>
                      <a:srgbClr val="000000"/>
                    </a:solidFill>
                    <a:latin typeface="Cambria Math" panose="02040503050406030204" pitchFamily="18" charset="0"/>
                    <a:ea typeface="Cambria Math" panose="02040503050406030204" pitchFamily="18" charset="0"/>
                  </a:rPr>
                  <a:t>. </a:t>
                </a: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 is voltage reflection coefficient)</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rPr>
                      <m:t>𝑉</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m:t>
                        </m:r>
                      </m:sub>
                    </m:sSub>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en-US" sz="2000" b="0" i="1" smtClean="0">
                            <a:solidFill>
                              <a:srgbClr val="000000"/>
                            </a:solidFill>
                            <a:latin typeface="Cambria Math" panose="02040503050406030204" pitchFamily="18" charset="0"/>
                            <a:ea typeface="Cambria Math" panose="02040503050406030204" pitchFamily="18" charset="0"/>
                          </a:rPr>
                          <m:t>𝑉</m:t>
                        </m:r>
                      </m:e>
                      <m:sub>
                        <m:r>
                          <a:rPr lang="en-US" sz="2000" b="0" i="1" smtClean="0">
                            <a:solidFill>
                              <a:srgbClr val="000000"/>
                            </a:solidFill>
                            <a:latin typeface="Cambria Math" panose="02040503050406030204" pitchFamily="18" charset="0"/>
                            <a:ea typeface="Cambria Math" panose="02040503050406030204" pitchFamily="18" charset="0"/>
                          </a:rPr>
                          <m:t>−</m:t>
                        </m:r>
                      </m:sub>
                    </m:sSub>
                    <m:r>
                      <a:rPr lang="en-US" sz="2000" b="0" i="1" smtClean="0">
                        <a:solidFill>
                          <a:srgbClr val="000000"/>
                        </a:solidFill>
                        <a:latin typeface="Cambria Math" panose="02040503050406030204" pitchFamily="18" charset="0"/>
                        <a:ea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r>
                      <a:rPr lang="en-US" sz="2000" b="0" i="1" smtClean="0">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m:t>
                        </m:r>
                      </m:sub>
                    </m:sSub>
                  </m:oMath>
                </a14:m>
                <a:endParaRPr lang="en-US" sz="2000" i="1" dirty="0">
                  <a:solidFill>
                    <a:srgbClr val="000000"/>
                  </a:solidFill>
                  <a:latin typeface="Cambria Math" panose="02040503050406030204" pitchFamily="18" charset="0"/>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𝜏</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=1+</m:t>
                    </m:r>
                    <m:r>
                      <a:rPr lang="en-US" sz="2000" i="1">
                        <a:solidFill>
                          <a:srgbClr val="000000"/>
                        </a:solidFill>
                        <a:latin typeface="Cambria Math" panose="02040503050406030204" pitchFamily="18" charset="0"/>
                        <a:ea typeface="Cambria Math" panose="02040503050406030204" pitchFamily="18" charset="0"/>
                        <a:sym typeface="Calibri"/>
                      </a:rPr>
                      <m:t>𝜌</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r>
                          <a:rPr lang="en-US" sz="2000" i="1">
                            <a:solidFill>
                              <a:srgbClr val="000000"/>
                            </a:solidFill>
                            <a:latin typeface="Cambria Math" panose="02040503050406030204" pitchFamily="18" charset="0"/>
                            <a:ea typeface="Cambria Math" panose="02040503050406030204" pitchFamily="18" charset="0"/>
                            <a:sym typeface="Calibri"/>
                          </a:rPr>
                          <m:t>𝑍</m:t>
                        </m:r>
                      </m:num>
                      <m:den>
                        <m:r>
                          <a:rPr lang="en-US" sz="2000" i="1">
                            <a:solidFill>
                              <a:srgbClr val="000000"/>
                            </a:solidFill>
                            <a:latin typeface="Cambria Math" panose="02040503050406030204" pitchFamily="18" charset="0"/>
                            <a:ea typeface="Cambria Math" panose="02040503050406030204" pitchFamily="18" charset="0"/>
                            <a:sym typeface="Calibri"/>
                          </a:rPr>
                          <m:t>𝑍</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r>
                      <a:rPr lang="en-US" sz="2000" i="1">
                        <a:solidFill>
                          <a:srgbClr val="000000"/>
                        </a:solidFill>
                        <a:latin typeface="Cambria Math" panose="02040503050406030204" pitchFamily="18" charset="0"/>
                        <a:ea typeface="Calibri"/>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oMath>
                </a14:m>
                <a:r>
                  <a:rPr lang="en-US" sz="2000" dirty="0">
                    <a:solidFill>
                      <a:srgbClr val="000000"/>
                    </a:solidFill>
                    <a:ea typeface="Calibri"/>
                    <a:cs typeface="Calibri"/>
                    <a:sym typeface="Calibri"/>
                  </a:rPr>
                  <a:t> is transmission coefficient.)</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Consider the circuit in the upper right (A):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𝐼</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𝐼</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𝐼</m:t>
                        </m:r>
                      </m:e>
                      <m:sub>
                        <m:r>
                          <a:rPr lang="en-US" sz="2000" i="1">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r>
                          <a:rPr lang="en-US" sz="2000" b="0" i="1" smtClean="0">
                            <a:solidFill>
                              <a:srgbClr val="000000"/>
                            </a:solidFill>
                            <a:latin typeface="Cambria Math" panose="02040503050406030204" pitchFamily="18" charset="0"/>
                            <a:cs typeface="Calibri"/>
                            <a:sym typeface="Calibri"/>
                          </a:rPr>
                          <m:t>𝐼</m:t>
                        </m:r>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cs typeface="Calibri"/>
                        <a:sym typeface="Calibri"/>
                      </a:rPr>
                      <m:t>=</m:t>
                    </m:r>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r>
                          <a:rPr lang="en-US" sz="2000" b="0" i="1" smtClean="0">
                            <a:solidFill>
                              <a:srgbClr val="000000"/>
                            </a:solidFill>
                            <a:latin typeface="Cambria Math" panose="02040503050406030204" pitchFamily="18" charset="0"/>
                            <a:cs typeface="Calibri"/>
                            <a:sym typeface="Calibri"/>
                          </a:rPr>
                          <m:t>𝐼</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𝐼</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𝐼</m:t>
                            </m:r>
                          </m:e>
                          <m:sub>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𝐼</m:t>
                            </m:r>
                          </m:e>
                          <m:sub>
                            <m:r>
                              <a:rPr lang="en-US" sz="2000" b="0" i="1" smtClean="0">
                                <a:solidFill>
                                  <a:srgbClr val="000000"/>
                                </a:solidFill>
                                <a:latin typeface="Cambria Math" panose="02040503050406030204" pitchFamily="18" charset="0"/>
                                <a:cs typeface="Calibri"/>
                                <a:sym typeface="Calibri"/>
                              </a:rPr>
                              <m:t>+</m:t>
                            </m:r>
                          </m:sub>
                        </m:sSub>
                      </m:den>
                    </m:f>
                  </m:oMath>
                </a14:m>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𝑍</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num>
                      <m:den>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ea typeface="Cambria Math" panose="02040503050406030204" pitchFamily="18" charset="0"/>
                          </a:rPr>
                          <m:t>𝜌</m:t>
                        </m:r>
                      </m:den>
                    </m:f>
                  </m:oMath>
                </a14:m>
                <a:r>
                  <a:rPr lang="en-US" sz="2000" dirty="0">
                    <a:solidFill>
                      <a:srgbClr val="000000"/>
                    </a:solidFill>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𝜌</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𝑍</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𝑍</m:t>
                            </m:r>
                          </m:e>
                          <m:sub>
                            <m:r>
                              <a:rPr lang="en-US" sz="2000" i="1">
                                <a:solidFill>
                                  <a:srgbClr val="000000"/>
                                </a:solidFill>
                                <a:latin typeface="Cambria Math" panose="02040503050406030204" pitchFamily="18" charset="0"/>
                                <a:ea typeface="Cambria Math" panose="02040503050406030204" pitchFamily="18" charset="0"/>
                              </a:rPr>
                              <m:t>0</m:t>
                            </m:r>
                          </m:sub>
                        </m:sSub>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smtClean="0">
                            <a:solidFill>
                              <a:srgbClr val="000000"/>
                            </a:solidFill>
                            <a:latin typeface="Cambria Math" panose="02040503050406030204" pitchFamily="18" charset="0"/>
                            <a:ea typeface="Cambria Math" panose="02040503050406030204" pitchFamily="18" charset="0"/>
                          </a:rPr>
                          <m:t>𝜌</m:t>
                        </m:r>
                      </m:e>
                      <m:sub>
                        <m:r>
                          <a:rPr lang="en-US" sz="2000" b="0" i="1" smtClean="0">
                            <a:solidFill>
                              <a:srgbClr val="000000"/>
                            </a:solidFill>
                            <a:latin typeface="Cambria Math" panose="02040503050406030204" pitchFamily="18" charset="0"/>
                          </a:rPr>
                          <m:t>𝑜𝑝𝑒𝑛</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𝑐𝑖𝑟𝑐𝑢𝑖𝑡</m:t>
                        </m:r>
                      </m:sub>
                    </m:sSub>
                    <m:r>
                      <a:rPr lang="en-US" sz="2000" b="0" i="1" smtClean="0">
                        <a:solidFill>
                          <a:srgbClr val="000000"/>
                        </a:solidFill>
                        <a:latin typeface="Cambria Math" panose="02040503050406030204" pitchFamily="18" charset="0"/>
                      </a:rPr>
                      <m:t>=1.</m:t>
                    </m:r>
                  </m:oMath>
                </a14:m>
                <a:endParaRPr lang="en-US" sz="2000" dirty="0">
                  <a:solidFill>
                    <a:srgbClr val="000000"/>
                  </a:solidFill>
                </a:endParaRPr>
              </a:p>
              <a:p>
                <a:pPr marL="285750" indent="-285750" defTabSz="457200" latinLnBrk="1" hangingPunct="0">
                  <a:buFont typeface="Arial" panose="020B0604020202020204" pitchFamily="34" charset="0"/>
                  <a:buChar char="•"/>
                </a:pPr>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For (B): </a:t>
                </a:r>
                <a:r>
                  <a:rPr lang="en-US" sz="2000" dirty="0">
                    <a:solidFill>
                      <a:srgbClr val="000000"/>
                    </a:solidFill>
                  </a:rPr>
                  <a:t>Lookback resistance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oMath>
                </a14:m>
                <a:r>
                  <a:rPr lang="en-US" sz="2000" dirty="0">
                    <a:solidFill>
                      <a:srgbClr val="000000"/>
                    </a:solidFill>
                    <a:ea typeface="Calibri"/>
                    <a:cs typeface="Calibri"/>
                    <a:sym typeface="Calibri"/>
                  </a:rPr>
                  <a:t>, </a:t>
                </a:r>
                <a:r>
                  <a:rPr lang="en-US" sz="2000" dirty="0">
                    <a:solidFill>
                      <a:srgbClr val="000000"/>
                    </a:solidFill>
                  </a:rPr>
                  <a:t>short circuit for (B)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den>
                    </m:f>
                    <m:r>
                      <a:rPr lang="en-US" sz="2000" i="1">
                        <a:solidFill>
                          <a:srgbClr val="000000"/>
                        </a:solidFill>
                        <a:latin typeface="Cambria Math" panose="02040503050406030204" pitchFamily="18" charset="0"/>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0</m:t>
                                </m:r>
                              </m:sub>
                            </m:sSub>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8692" y="1446493"/>
                <a:ext cx="8318358" cy="4838207"/>
              </a:xfrm>
              <a:prstGeom prst="rect">
                <a:avLst/>
              </a:prstGeom>
              <a:blipFill>
                <a:blip r:embed="rId3"/>
                <a:stretch>
                  <a:fillRect l="-122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12" name="Group 11">
            <a:extLst>
              <a:ext uri="{FF2B5EF4-FFF2-40B4-BE49-F238E27FC236}">
                <a16:creationId xmlns:a16="http://schemas.microsoft.com/office/drawing/2014/main" id="{1027D3DC-4F98-1005-EB9B-FCF0E6E132BA}"/>
              </a:ext>
            </a:extLst>
          </p:cNvPr>
          <p:cNvGrpSpPr/>
          <p:nvPr/>
        </p:nvGrpSpPr>
        <p:grpSpPr>
          <a:xfrm>
            <a:off x="9070979" y="1253374"/>
            <a:ext cx="3240328" cy="1972718"/>
            <a:chOff x="9059104" y="1680885"/>
            <a:chExt cx="3240328" cy="1972718"/>
          </a:xfrm>
        </p:grpSpPr>
        <p:sp>
          <p:nvSpPr>
            <p:cNvPr id="74" name="Can 73">
              <a:extLst>
                <a:ext uri="{FF2B5EF4-FFF2-40B4-BE49-F238E27FC236}">
                  <a16:creationId xmlns:a16="http://schemas.microsoft.com/office/drawing/2014/main" id="{35B8EB20-A170-7E42-8DF1-BE9C414C0220}"/>
                </a:ext>
              </a:extLst>
            </p:cNvPr>
            <p:cNvSpPr/>
            <p:nvPr/>
          </p:nvSpPr>
          <p:spPr>
            <a:xfrm rot="5400000">
              <a:off x="9650324" y="1542084"/>
              <a:ext cx="704193" cy="188663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59104" y="2411542"/>
              <a:ext cx="2583375"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073874" y="2384922"/>
              <a:ext cx="760908"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36090" y="2834452"/>
              <a:ext cx="3960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30770" y="2415602"/>
              <a:ext cx="397344"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52395" y="2048825"/>
              <a:ext cx="61249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41193" y="1954231"/>
              <a:ext cx="322259"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65299" y="2969111"/>
              <a:ext cx="380454" cy="338554"/>
            </a:xfrm>
            <a:prstGeom prst="rect">
              <a:avLst/>
            </a:prstGeom>
            <a:noFill/>
          </p:spPr>
          <p:txBody>
            <a:bodyPr wrap="square" rtlCol="0">
              <a:spAutoFit/>
            </a:bodyPr>
            <a:lstStyle/>
            <a:p>
              <a:r>
                <a:rPr lang="en-US" sz="1600" dirty="0"/>
                <a:t>I</a:t>
              </a:r>
              <a:r>
                <a:rPr lang="en-US" sz="1600" baseline="-25000" dirty="0"/>
                <a:t>-</a:t>
              </a:r>
            </a:p>
          </p:txBody>
        </p: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57207" y="2292785"/>
              <a:ext cx="37600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12932" y="2627022"/>
              <a:ext cx="28899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485964" y="2768965"/>
              <a:ext cx="397344"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45676" y="2401494"/>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828892" y="2730605"/>
              <a:ext cx="470540"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57303" y="3307519"/>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40778" y="2826877"/>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26393" y="3519411"/>
              <a:ext cx="53091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86E21A7-A39C-D44F-911E-DE390C6735CE}"/>
                </a:ext>
              </a:extLst>
            </p:cNvPr>
            <p:cNvSpPr txBox="1"/>
            <p:nvPr/>
          </p:nvSpPr>
          <p:spPr>
            <a:xfrm>
              <a:off x="10074263" y="3284271"/>
              <a:ext cx="454985" cy="369332"/>
            </a:xfrm>
            <a:prstGeom prst="rect">
              <a:avLst/>
            </a:prstGeom>
            <a:noFill/>
          </p:spPr>
          <p:txBody>
            <a:bodyPr wrap="none" rtlCol="0">
              <a:spAutoFit/>
            </a:bodyPr>
            <a:lstStyle/>
            <a:p>
              <a:r>
                <a:rPr lang="en-US" dirty="0"/>
                <a:t>(A)</a:t>
              </a:r>
            </a:p>
          </p:txBody>
        </p:sp>
        <p:sp>
          <p:nvSpPr>
            <p:cNvPr id="7" name="TextBox 6">
              <a:extLst>
                <a:ext uri="{FF2B5EF4-FFF2-40B4-BE49-F238E27FC236}">
                  <a16:creationId xmlns:a16="http://schemas.microsoft.com/office/drawing/2014/main" id="{8D905739-558B-6EF6-7571-A2C55EAB9DD2}"/>
                </a:ext>
              </a:extLst>
            </p:cNvPr>
            <p:cNvSpPr txBox="1"/>
            <p:nvPr/>
          </p:nvSpPr>
          <p:spPr>
            <a:xfrm>
              <a:off x="9500307" y="1680885"/>
              <a:ext cx="760908" cy="338554"/>
            </a:xfrm>
            <a:prstGeom prst="rect">
              <a:avLst/>
            </a:prstGeom>
            <a:noFill/>
          </p:spPr>
          <p:txBody>
            <a:bodyPr wrap="square" rtlCol="0">
              <a:spAutoFit/>
            </a:bodyPr>
            <a:lstStyle/>
            <a:p>
              <a:r>
                <a:rPr lang="en-US" sz="1600" dirty="0"/>
                <a:t>I</a:t>
              </a:r>
              <a:r>
                <a:rPr lang="en-US" sz="1600" baseline="-25000" dirty="0"/>
                <a:t>+</a:t>
              </a:r>
            </a:p>
          </p:txBody>
        </p:sp>
        <p:cxnSp>
          <p:nvCxnSpPr>
            <p:cNvPr id="6" name="Straight Arrow Connector 5">
              <a:extLst>
                <a:ext uri="{FF2B5EF4-FFF2-40B4-BE49-F238E27FC236}">
                  <a16:creationId xmlns:a16="http://schemas.microsoft.com/office/drawing/2014/main" id="{93B33FA6-0F5A-32BC-373A-843AF8414680}"/>
                </a:ext>
              </a:extLst>
            </p:cNvPr>
            <p:cNvCxnSpPr>
              <a:cxnSpLocks/>
            </p:cNvCxnSpPr>
            <p:nvPr/>
          </p:nvCxnSpPr>
          <p:spPr>
            <a:xfrm flipH="1">
              <a:off x="9756450" y="2979011"/>
              <a:ext cx="64170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9D669FF-1350-7F58-4624-95E8EC942372}"/>
                </a:ext>
              </a:extLst>
            </p:cNvPr>
            <p:cNvSpPr txBox="1"/>
            <p:nvPr/>
          </p:nvSpPr>
          <p:spPr>
            <a:xfrm>
              <a:off x="10318801" y="2074184"/>
              <a:ext cx="760908" cy="338554"/>
            </a:xfrm>
            <a:prstGeom prst="rect">
              <a:avLst/>
            </a:prstGeom>
            <a:noFill/>
          </p:spPr>
          <p:txBody>
            <a:bodyPr wrap="square" rtlCol="0">
              <a:spAutoFit/>
            </a:bodyPr>
            <a:lstStyle/>
            <a:p>
              <a:r>
                <a:rPr lang="en-US" sz="1600" dirty="0"/>
                <a:t>V</a:t>
              </a:r>
              <a:r>
                <a:rPr lang="en-US" sz="1600" baseline="-25000" dirty="0"/>
                <a:t>-</a:t>
              </a:r>
            </a:p>
          </p:txBody>
        </p:sp>
      </p:grpSp>
      <p:grpSp>
        <p:nvGrpSpPr>
          <p:cNvPr id="17" name="Group 16">
            <a:extLst>
              <a:ext uri="{FF2B5EF4-FFF2-40B4-BE49-F238E27FC236}">
                <a16:creationId xmlns:a16="http://schemas.microsoft.com/office/drawing/2014/main" id="{8468AE95-21E2-8561-F010-A17246326ED2}"/>
              </a:ext>
            </a:extLst>
          </p:cNvPr>
          <p:cNvGrpSpPr/>
          <p:nvPr/>
        </p:nvGrpSpPr>
        <p:grpSpPr>
          <a:xfrm>
            <a:off x="8314616" y="4249569"/>
            <a:ext cx="3774379" cy="1724867"/>
            <a:chOff x="8077113" y="4249569"/>
            <a:chExt cx="3774379" cy="1724867"/>
          </a:xfrm>
        </p:grpSpPr>
        <p:sp>
          <p:nvSpPr>
            <p:cNvPr id="122" name="Can 121">
              <a:extLst>
                <a:ext uri="{FF2B5EF4-FFF2-40B4-BE49-F238E27FC236}">
                  <a16:creationId xmlns:a16="http://schemas.microsoft.com/office/drawing/2014/main" id="{184E3185-63E0-8745-92B9-0229D656AE1D}"/>
                </a:ext>
              </a:extLst>
            </p:cNvPr>
            <p:cNvSpPr/>
            <p:nvPr/>
          </p:nvSpPr>
          <p:spPr>
            <a:xfrm rot="5400000">
              <a:off x="10297154" y="4112582"/>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9698066" y="4989908"/>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1760052" y="49402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358585" y="4249569"/>
              <a:ext cx="767255" cy="338554"/>
            </a:xfrm>
            <a:prstGeom prst="rect">
              <a:avLst/>
            </a:prstGeom>
            <a:noFill/>
          </p:spPr>
          <p:txBody>
            <a:bodyPr wrap="square" rtlCol="0">
              <a:spAutoFit/>
            </a:bodyPr>
            <a:lstStyle/>
            <a:p>
              <a:r>
                <a:rPr lang="en-US" sz="1600" dirty="0"/>
                <a:t>I</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389040" y="5412818"/>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1754802" y="53618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636238" y="4993968"/>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094637" y="462719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8760938" y="4770589"/>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872977" y="4335748"/>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8472194" y="4386835"/>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8077113" y="4998304"/>
                  <a:ext cx="799079" cy="307777"/>
                </a:xfrm>
                <a:prstGeom prst="rect">
                  <a:avLst/>
                </a:prstGeom>
                <a:noFill/>
              </p:spPr>
              <p:txBody>
                <a:bodyPr wrap="square" rtlCol="0">
                  <a:spAutoFit/>
                </a:bodyPr>
                <a:lstStyle/>
                <a:p>
                  <a:r>
                    <a:rPr lang="en-US" sz="1400" dirty="0">
                      <a:solidFill>
                        <a:schemeClr val="tx1"/>
                      </a:solidFill>
                    </a:rPr>
                    <a:t>V</a:t>
                  </a:r>
                  <a:r>
                    <a:rPr lang="en-US" sz="1400" baseline="-25000" dirty="0">
                      <a:solidFill>
                        <a:schemeClr val="tx1"/>
                      </a:solidFill>
                    </a:rPr>
                    <a:t>0</a:t>
                  </a:r>
                  <a:r>
                    <a:rPr lang="en-US" sz="1400" dirty="0">
                      <a:solidFill>
                        <a:schemeClr val="tx1"/>
                      </a:solidFill>
                    </a:rPr>
                    <a:t>=</a:t>
                  </a:r>
                  <a14:m>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2</m:t>
                          </m:r>
                          <m:r>
                            <a:rPr lang="en-US" sz="1400" b="0" i="1" smtClean="0">
                              <a:solidFill>
                                <a:schemeClr val="tx1"/>
                              </a:solidFill>
                              <a:latin typeface="Cambria Math" panose="02040503050406030204" pitchFamily="18" charset="0"/>
                            </a:rPr>
                            <m:t>𝑉</m:t>
                          </m:r>
                        </m:e>
                        <m:sub>
                          <m:r>
                            <a:rPr lang="en-US" sz="1400" b="0" i="1" smtClean="0">
                              <a:solidFill>
                                <a:schemeClr val="tx1"/>
                              </a:solidFill>
                              <a:latin typeface="Cambria Math" panose="02040503050406030204" pitchFamily="18" charset="0"/>
                            </a:rPr>
                            <m:t>+</m:t>
                          </m:r>
                        </m:sub>
                      </m:sSub>
                    </m:oMath>
                  </a14:m>
                  <a:endParaRPr lang="en-US" dirty="0">
                    <a:solidFill>
                      <a:schemeClr val="tx1"/>
                    </a:solidFill>
                  </a:endParaRPr>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8077113" y="4998304"/>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857781" y="54502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8864437" y="42963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8CB240A6-1290-9F48-AFEF-2E410DAE789A}"/>
                </a:ext>
              </a:extLst>
            </p:cNvPr>
            <p:cNvSpPr txBox="1"/>
            <p:nvPr/>
          </p:nvSpPr>
          <p:spPr>
            <a:xfrm>
              <a:off x="10177469" y="5605104"/>
              <a:ext cx="450764"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3AD76DD7-388E-512F-2595-D8D51583DCB0}"/>
                </a:ext>
              </a:extLst>
            </p:cNvPr>
            <p:cNvSpPr txBox="1"/>
            <p:nvPr/>
          </p:nvSpPr>
          <p:spPr>
            <a:xfrm>
              <a:off x="8294069" y="5541659"/>
              <a:ext cx="1158684" cy="369332"/>
            </a:xfrm>
            <a:prstGeom prst="rect">
              <a:avLst/>
            </a:prstGeom>
            <a:noFill/>
          </p:spPr>
          <p:txBody>
            <a:bodyPr wrap="square" rtlCol="0">
              <a:spAutoFit/>
            </a:bodyPr>
            <a:lstStyle/>
            <a:p>
              <a:r>
                <a:rPr lang="en-US" dirty="0" err="1"/>
                <a:t>Thevinen</a:t>
              </a:r>
              <a:endParaRPr lang="en-US" dirty="0"/>
            </a:p>
          </p:txBody>
        </p:sp>
        <p:sp>
          <p:nvSpPr>
            <p:cNvPr id="13" name="Left-Right Arrow 12">
              <a:extLst>
                <a:ext uri="{FF2B5EF4-FFF2-40B4-BE49-F238E27FC236}">
                  <a16:creationId xmlns:a16="http://schemas.microsoft.com/office/drawing/2014/main" id="{2C7CAD32-EA47-89A1-A078-6DEC48510C8D}"/>
                </a:ext>
              </a:extLst>
            </p:cNvPr>
            <p:cNvSpPr/>
            <p:nvPr/>
          </p:nvSpPr>
          <p:spPr>
            <a:xfrm>
              <a:off x="9113728" y="5075530"/>
              <a:ext cx="566208" cy="15226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0E7FEBF-9BCD-8D2B-881E-BDCC23F7748B}"/>
                </a:ext>
              </a:extLst>
            </p:cNvPr>
            <p:cNvSpPr txBox="1"/>
            <p:nvPr/>
          </p:nvSpPr>
          <p:spPr>
            <a:xfrm>
              <a:off x="9772539" y="4959883"/>
              <a:ext cx="473214" cy="338554"/>
            </a:xfrm>
            <a:prstGeom prst="rect">
              <a:avLst/>
            </a:prstGeom>
            <a:noFill/>
          </p:spPr>
          <p:txBody>
            <a:bodyPr wrap="square" rtlCol="0">
              <a:spAutoFit/>
            </a:bodyPr>
            <a:lstStyle/>
            <a:p>
              <a:r>
                <a:rPr lang="en-US" sz="1600" dirty="0"/>
                <a:t>V</a:t>
              </a:r>
              <a:r>
                <a:rPr lang="en-US" sz="1600" baseline="-25000" dirty="0"/>
                <a:t>+</a:t>
              </a:r>
            </a:p>
          </p:txBody>
        </p:sp>
        <p:sp>
          <p:nvSpPr>
            <p:cNvPr id="16" name="TextBox 15">
              <a:extLst>
                <a:ext uri="{FF2B5EF4-FFF2-40B4-BE49-F238E27FC236}">
                  <a16:creationId xmlns:a16="http://schemas.microsoft.com/office/drawing/2014/main" id="{CB4FEACC-B65D-4343-E57A-7CAA1B8FC405}"/>
                </a:ext>
              </a:extLst>
            </p:cNvPr>
            <p:cNvSpPr txBox="1"/>
            <p:nvPr/>
          </p:nvSpPr>
          <p:spPr>
            <a:xfrm>
              <a:off x="11088722" y="4661024"/>
              <a:ext cx="473214" cy="338554"/>
            </a:xfrm>
            <a:prstGeom prst="rect">
              <a:avLst/>
            </a:prstGeom>
            <a:noFill/>
          </p:spPr>
          <p:txBody>
            <a:bodyPr wrap="square" rtlCol="0">
              <a:spAutoFit/>
            </a:bodyPr>
            <a:lstStyle/>
            <a:p>
              <a:r>
                <a:rPr lang="en-US" sz="1600" dirty="0"/>
                <a:t>V</a:t>
              </a:r>
              <a:r>
                <a:rPr lang="en-US" sz="1600" baseline="-25000" dirty="0"/>
                <a:t>-</a:t>
              </a:r>
            </a:p>
          </p:txBody>
        </p:sp>
      </p:grpSp>
    </p:spTree>
    <p:extLst>
      <p:ext uri="{BB962C8B-B14F-4D97-AF65-F5344CB8AC3E}">
        <p14:creationId xmlns:p14="http://schemas.microsoft.com/office/powerpoint/2010/main" val="4047516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38BAE-A6F2-F20A-897F-5F837B43614B}"/>
            </a:ext>
          </a:extLst>
        </p:cNvPr>
        <p:cNvGrpSpPr/>
        <p:nvPr/>
      </p:nvGrpSpPr>
      <p:grpSpPr>
        <a:xfrm>
          <a:off x="0" y="0"/>
          <a:ext cx="0" cy="0"/>
          <a:chOff x="0" y="0"/>
          <a:chExt cx="0" cy="0"/>
        </a:xfrm>
      </p:grpSpPr>
      <p:sp>
        <p:nvSpPr>
          <p:cNvPr id="50" name="Shape 50">
            <a:extLst>
              <a:ext uri="{FF2B5EF4-FFF2-40B4-BE49-F238E27FC236}">
                <a16:creationId xmlns:a16="http://schemas.microsoft.com/office/drawing/2014/main" id="{C8B28533-66F4-1C5D-0751-97ADAFFFACAE}"/>
              </a:ext>
            </a:extLst>
          </p:cNvPr>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D5C092F-7B10-D02A-61E1-C4E318713572}"/>
              </a:ext>
            </a:extLst>
          </p:cNvPr>
          <p:cNvSpPr/>
          <p:nvPr/>
        </p:nvSpPr>
        <p:spPr>
          <a:xfrm>
            <a:off x="204590" y="66016"/>
            <a:ext cx="1156837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Modelling Coaxial Cables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45CC9E-D25F-F31D-DCAB-FE3052701D0B}"/>
                  </a:ext>
                </a:extLst>
              </p:cNvPr>
              <p:cNvSpPr txBox="1"/>
              <p:nvPr/>
            </p:nvSpPr>
            <p:spPr>
              <a:xfrm>
                <a:off x="633011" y="1188782"/>
                <a:ext cx="7689081"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 small segment of coax (of length </a:t>
                </a:r>
                <a14:m>
                  <m:oMath xmlns:m="http://schemas.openxmlformats.org/officeDocument/2006/math">
                    <m:r>
                      <m:rPr>
                        <m:sty m:val="p"/>
                      </m:rPr>
                      <a:rPr lang="el-GR"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Δ</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𝑥</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can be modelled by the circuit to the right.</a:t>
                </a:r>
              </a:p>
              <a:p>
                <a:pPr marL="742950" lvl="1"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𝑅</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𝐿</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are characteristic of the two parallel conductors.</a:t>
                </a:r>
              </a:p>
              <a:p>
                <a:pPr marL="742950" lvl="1" indent="-28575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𝐺</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C</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 </m:t>
                    </m:r>
                  </m:oMath>
                </a14:m>
                <a:r>
                  <a:rPr lang="en-US" dirty="0">
                    <a:solidFill>
                      <a:srgbClr val="000000"/>
                    </a:solidFill>
                    <a:latin typeface="Calibri" panose="020F0502020204030204" pitchFamily="34" charset="0"/>
                    <a:ea typeface="Calibri"/>
                    <a:cs typeface="Calibri" panose="020F0502020204030204" pitchFamily="34" charset="0"/>
                    <a:sym typeface="Calibri"/>
                  </a:rPr>
                  <a:t>are characteristic of the dielectric between the two conductors and the distance between them.</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The characteristic impedance,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oMath>
                </a14:m>
                <a:r>
                  <a:rPr lang="en-US" dirty="0">
                    <a:solidFill>
                      <a:srgbClr val="000000"/>
                    </a:solidFill>
                    <a:latin typeface="Calibri" panose="020F0502020204030204" pitchFamily="34" charset="0"/>
                    <a:ea typeface="Calibri"/>
                    <a:cs typeface="Calibri" panose="020F0502020204030204" pitchFamily="34" charset="0"/>
                    <a:sym typeface="Calibri"/>
                  </a:rPr>
                  <a:t>, is the impedance of an infinitely long coax.  For an RG-58 coax it’s about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53</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ea typeface="Calibri"/>
                    <a:cs typeface="Calibri" panose="020F0502020204030204" pitchFamily="34" charset="0"/>
                    <a:sym typeface="Calibri"/>
                  </a:rPr>
                  <a:t>.</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For a coax consisting of a series of segments on the right,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𝐺</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the last few slides, we have simplified the model considerably.</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Notice that at high frequency,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an earlier slide (with a simpler circuit model), we showed that the propagation speed of a signal of high frequency is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den>
                    </m:f>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Since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ad>
                      <m:radPr>
                        <m:degHide m:val="on"/>
                        <m:ctrlPr>
                          <a:rPr lang="en-US"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An  RG-58 cable, has </a:t>
                </a:r>
                <a14:m>
                  <m:oMath xmlns:m="http://schemas.openxmlformats.org/officeDocument/2006/math">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=82 </m:t>
                    </m:r>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𝑝𝑓</m:t>
                        </m:r>
                      </m:num>
                      <m:den>
                        <m:r>
                          <a:rPr lang="en-US" b="0" i="1" smtClean="0">
                            <a:solidFill>
                              <a:srgbClr val="000000"/>
                            </a:solidFill>
                            <a:latin typeface="Cambria Math" panose="02040503050406030204" pitchFamily="18" charset="0"/>
                            <a:cs typeface="Calibri" panose="020F0502020204030204" pitchFamily="34" charset="0"/>
                            <a:sym typeface="Calibri"/>
                          </a:rPr>
                          <m:t>𝑚</m:t>
                        </m:r>
                      </m:den>
                    </m:f>
                  </m:oMath>
                </a14:m>
                <a:r>
                  <a:rPr lang="en-US" dirty="0">
                    <a:solidFill>
                      <a:srgbClr val="000000"/>
                    </a:solidFill>
                    <a:latin typeface="Calibri" panose="020F0502020204030204" pitchFamily="34" charset="0"/>
                    <a:ea typeface="Calibri"/>
                    <a:cs typeface="Calibri" panose="020F0502020204030204" pitchFamily="34" charset="0"/>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ea typeface="Calibri"/>
                            <a:cs typeface="Calibri" panose="020F0502020204030204" pitchFamily="34" charset="0"/>
                            <a:sym typeface="Calibri"/>
                          </a:rPr>
                          <m:t>5</m:t>
                        </m:r>
                        <m:r>
                          <a:rPr lang="en-US" b="0" i="1" smtClean="0">
                            <a:solidFill>
                              <a:srgbClr val="000000"/>
                            </a:solidFill>
                            <a:latin typeface="Cambria Math" panose="02040503050406030204" pitchFamily="18" charset="0"/>
                            <a:ea typeface="Calibri"/>
                            <a:cs typeface="Calibri" panose="020F0502020204030204" pitchFamily="34" charset="0"/>
                            <a:sym typeface="Calibri"/>
                          </a:rPr>
                          <m:t>3</m:t>
                        </m:r>
                        <m:r>
                          <a:rPr lang="en-US" i="1">
                            <a:solidFill>
                              <a:srgbClr val="000000"/>
                            </a:solidFill>
                            <a:latin typeface="Cambria Math" panose="02040503050406030204" pitchFamily="18" charset="0"/>
                            <a:ea typeface="Calibri"/>
                            <a:cs typeface="Calibri" panose="020F0502020204030204" pitchFamily="34" charset="0"/>
                            <a:sym typeface="Calibri"/>
                          </a:rPr>
                          <m:t> </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82 ×</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sup>
                        </m:sSup>
                      </m:den>
                    </m:f>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𝑚</m:t>
                        </m:r>
                      </m:num>
                      <m:den>
                        <m:r>
                          <a:rPr lang="en-US" b="0" i="1" smtClean="0">
                            <a:solidFill>
                              <a:srgbClr val="000000"/>
                            </a:solidFill>
                            <a:latin typeface="Cambria Math" panose="02040503050406030204" pitchFamily="18" charset="0"/>
                            <a:cs typeface="Calibri" panose="020F0502020204030204" pitchFamily="34" charset="0"/>
                            <a:sym typeface="Calibri"/>
                          </a:rPr>
                          <m:t>𝑠</m:t>
                        </m:r>
                      </m:den>
                    </m:f>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≈.75</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m:t>
                    </m:r>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p:txBody>
          </p:sp>
        </mc:Choice>
        <mc:Fallback xmlns="">
          <p:sp>
            <p:nvSpPr>
              <p:cNvPr id="10" name="TextBox 9">
                <a:extLst>
                  <a:ext uri="{FF2B5EF4-FFF2-40B4-BE49-F238E27FC236}">
                    <a16:creationId xmlns:a16="http://schemas.microsoft.com/office/drawing/2014/main" id="{C045CC9E-D25F-F31D-DCAB-FE3052701D0B}"/>
                  </a:ext>
                </a:extLst>
              </p:cNvPr>
              <p:cNvSpPr txBox="1">
                <a:spLocks noRot="1" noChangeAspect="1" noMove="1" noResize="1" noEditPoints="1" noAdjustHandles="1" noChangeArrowheads="1" noChangeShapeType="1" noTextEdit="1"/>
              </p:cNvSpPr>
              <p:nvPr/>
            </p:nvSpPr>
            <p:spPr>
              <a:xfrm>
                <a:off x="633011" y="1188782"/>
                <a:ext cx="7689081" cy="5179612"/>
              </a:xfrm>
              <a:prstGeom prst="rect">
                <a:avLst/>
              </a:prstGeom>
              <a:blipFill>
                <a:blip r:embed="rId3"/>
                <a:stretch>
                  <a:fillRect l="-988" t="-489" r="-329" b="-31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409A603-621D-D4CB-D32F-58112A3853E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110" name="Group 109">
            <a:extLst>
              <a:ext uri="{FF2B5EF4-FFF2-40B4-BE49-F238E27FC236}">
                <a16:creationId xmlns:a16="http://schemas.microsoft.com/office/drawing/2014/main" id="{463A50ED-F805-BCFA-D82E-4E9188771210}"/>
              </a:ext>
            </a:extLst>
          </p:cNvPr>
          <p:cNvGrpSpPr/>
          <p:nvPr/>
        </p:nvGrpSpPr>
        <p:grpSpPr>
          <a:xfrm>
            <a:off x="8558652" y="2975511"/>
            <a:ext cx="3016992" cy="1141211"/>
            <a:chOff x="8749004" y="1658526"/>
            <a:chExt cx="3016992" cy="1141211"/>
          </a:xfrm>
        </p:grpSpPr>
        <p:grpSp>
          <p:nvGrpSpPr>
            <p:cNvPr id="20" name="Group 210">
              <a:extLst>
                <a:ext uri="{FF2B5EF4-FFF2-40B4-BE49-F238E27FC236}">
                  <a16:creationId xmlns:a16="http://schemas.microsoft.com/office/drawing/2014/main" id="{D98C521D-2443-58A9-CA2B-797BB9E4FC92}"/>
                </a:ext>
              </a:extLst>
            </p:cNvPr>
            <p:cNvGrpSpPr>
              <a:grpSpLocks/>
            </p:cNvGrpSpPr>
            <p:nvPr/>
          </p:nvGrpSpPr>
          <p:grpSpPr bwMode="auto">
            <a:xfrm>
              <a:off x="10867270" y="1950168"/>
              <a:ext cx="304800" cy="762000"/>
              <a:chOff x="3216" y="1728"/>
              <a:chExt cx="192" cy="480"/>
            </a:xfrm>
          </p:grpSpPr>
          <p:sp>
            <p:nvSpPr>
              <p:cNvPr id="21" name="Line 8">
                <a:extLst>
                  <a:ext uri="{FF2B5EF4-FFF2-40B4-BE49-F238E27FC236}">
                    <a16:creationId xmlns:a16="http://schemas.microsoft.com/office/drawing/2014/main" id="{E76238BD-32BE-D695-9A31-7A0681509A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BC2C9C1-6ED0-AC95-5E68-F6CD01EC57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039CFE95-BBE9-FD43-5458-23801A09047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671CD117-5105-100E-C0A3-E2ABC84F61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5FCDA3F-F8DC-553F-BC6E-91F38CD79ED1}"/>
                </a:ext>
              </a:extLst>
            </p:cNvPr>
            <p:cNvGrpSpPr>
              <a:grpSpLocks/>
            </p:cNvGrpSpPr>
            <p:nvPr/>
          </p:nvGrpSpPr>
          <p:grpSpPr bwMode="auto">
            <a:xfrm rot="16200000">
              <a:off x="9871988" y="1596492"/>
              <a:ext cx="155448" cy="731520"/>
              <a:chOff x="3935" y="1728"/>
              <a:chExt cx="96" cy="480"/>
            </a:xfrm>
          </p:grpSpPr>
          <p:sp>
            <p:nvSpPr>
              <p:cNvPr id="26" name="Arc 59">
                <a:extLst>
                  <a:ext uri="{FF2B5EF4-FFF2-40B4-BE49-F238E27FC236}">
                    <a16:creationId xmlns:a16="http://schemas.microsoft.com/office/drawing/2014/main" id="{DFC1D90F-2E11-2494-EB4A-E3154DAEAD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254E72FD-FA17-7909-9D3E-8D16A769E5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DB44FD96-EA46-0A7D-8F41-E2D3971A162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C9F99489-036E-BF40-19FA-D874544CC5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11B7E5A8-DF0D-B5FA-55CB-477519C2EED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AFFB95BF-E566-7D80-BA1B-9A7CB6A8950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7C0133B4-F41A-E69C-B4F9-6DFA73A5B8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03A4606-327E-6C13-60B9-93335E3B62F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C9480A12-CA7A-621E-ECE8-77975B911CB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2F01D11A-238B-7236-2986-21ED4839BB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8AA8CCD9-FDC3-3F28-6565-FB35AAFEBA7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DA2853FA-7FD5-008A-4511-6216CD10CAB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DC7E9ED-E520-3013-21A2-A4D328FC06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 name="Straight Arrow Connector 2">
              <a:extLst>
                <a:ext uri="{FF2B5EF4-FFF2-40B4-BE49-F238E27FC236}">
                  <a16:creationId xmlns:a16="http://schemas.microsoft.com/office/drawing/2014/main" id="{45FA8D2A-F884-7F2D-8D03-88F060791065}"/>
                </a:ext>
              </a:extLst>
            </p:cNvPr>
            <p:cNvCxnSpPr>
              <a:cxnSpLocks/>
            </p:cNvCxnSpPr>
            <p:nvPr/>
          </p:nvCxnSpPr>
          <p:spPr>
            <a:xfrm>
              <a:off x="9023524" y="1658526"/>
              <a:ext cx="2148546"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BD31D86A-A4DC-42AD-DA91-593004465A3A}"/>
                </a:ext>
              </a:extLst>
            </p:cNvPr>
            <p:cNvCxnSpPr>
              <a:cxnSpLocks/>
            </p:cNvCxnSpPr>
            <p:nvPr/>
          </p:nvCxnSpPr>
          <p:spPr>
            <a:xfrm>
              <a:off x="8816206" y="27103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D5D9D309-A58B-F15E-79DB-16332614A2EE}"/>
                </a:ext>
              </a:extLst>
            </p:cNvPr>
            <p:cNvSpPr/>
            <p:nvPr/>
          </p:nvSpPr>
          <p:spPr>
            <a:xfrm>
              <a:off x="8749004" y="2654615"/>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1B85E1E-BBF3-95DA-1234-D8FC88413756}"/>
                    </a:ext>
                  </a:extLst>
                </p:cNvPr>
                <p:cNvSpPr txBox="1"/>
                <p:nvPr/>
              </p:nvSpPr>
              <p:spPr>
                <a:xfrm>
                  <a:off x="8888128" y="199732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𝑅</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71" name="TextBox 70">
                  <a:extLst>
                    <a:ext uri="{FF2B5EF4-FFF2-40B4-BE49-F238E27FC236}">
                      <a16:creationId xmlns:a16="http://schemas.microsoft.com/office/drawing/2014/main" id="{E1B85E1E-BBF3-95DA-1234-D8FC88413756}"/>
                    </a:ext>
                  </a:extLst>
                </p:cNvPr>
                <p:cNvSpPr txBox="1">
                  <a:spLocks noRot="1" noChangeAspect="1" noMove="1" noResize="1" noEditPoints="1" noAdjustHandles="1" noChangeArrowheads="1" noChangeShapeType="1" noTextEdit="1"/>
                </p:cNvSpPr>
                <p:nvPr/>
              </p:nvSpPr>
              <p:spPr>
                <a:xfrm>
                  <a:off x="8888128" y="1997325"/>
                  <a:ext cx="599004" cy="332910"/>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p:sp>
          <p:nvSpPr>
            <p:cNvPr id="93" name="Oval 92">
              <a:extLst>
                <a:ext uri="{FF2B5EF4-FFF2-40B4-BE49-F238E27FC236}">
                  <a16:creationId xmlns:a16="http://schemas.microsoft.com/office/drawing/2014/main" id="{B869ED94-462C-90C9-DB4B-94A6E1E37BDB}"/>
                </a:ext>
              </a:extLst>
            </p:cNvPr>
            <p:cNvSpPr/>
            <p:nvPr/>
          </p:nvSpPr>
          <p:spPr>
            <a:xfrm>
              <a:off x="8755790" y="188158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4A052FA-34D8-65C7-2A7C-355D08250853}"/>
                </a:ext>
              </a:extLst>
            </p:cNvPr>
            <p:cNvSpPr/>
            <p:nvPr/>
          </p:nvSpPr>
          <p:spPr>
            <a:xfrm>
              <a:off x="9517792" y="18882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Freeform 12">
              <a:extLst>
                <a:ext uri="{FF2B5EF4-FFF2-40B4-BE49-F238E27FC236}">
                  <a16:creationId xmlns:a16="http://schemas.microsoft.com/office/drawing/2014/main" id="{35949F39-2AEC-ED36-F824-C333F88FDC45}"/>
                </a:ext>
              </a:extLst>
            </p:cNvPr>
            <p:cNvSpPr>
              <a:spLocks noChangeAspect="1"/>
            </p:cNvSpPr>
            <p:nvPr/>
          </p:nvSpPr>
          <p:spPr bwMode="auto">
            <a:xfrm>
              <a:off x="10249999" y="19703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Freeform 12">
              <a:extLst>
                <a:ext uri="{FF2B5EF4-FFF2-40B4-BE49-F238E27FC236}">
                  <a16:creationId xmlns:a16="http://schemas.microsoft.com/office/drawing/2014/main" id="{4B9D9BD5-025F-A54F-1BA3-858592631312}"/>
                </a:ext>
              </a:extLst>
            </p:cNvPr>
            <p:cNvSpPr>
              <a:spLocks noChangeAspect="1"/>
            </p:cNvSpPr>
            <p:nvPr/>
          </p:nvSpPr>
          <p:spPr bwMode="auto">
            <a:xfrm rot="5400000">
              <a:off x="9083050" y="15740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DB140A8F-CABA-1E23-95F0-BDAF575436D9}"/>
                </a:ext>
              </a:extLst>
            </p:cNvPr>
            <p:cNvCxnSpPr>
              <a:cxnSpLocks noChangeAspect="1"/>
            </p:cNvCxnSpPr>
            <p:nvPr/>
          </p:nvCxnSpPr>
          <p:spPr>
            <a:xfrm>
              <a:off x="10316234" y="1963231"/>
              <a:ext cx="1281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55B02467-9520-7C1A-8FDD-A085347A983B}"/>
                </a:ext>
              </a:extLst>
            </p:cNvPr>
            <p:cNvCxnSpPr>
              <a:cxnSpLocks noChangeAspect="1"/>
            </p:cNvCxnSpPr>
            <p:nvPr/>
          </p:nvCxnSpPr>
          <p:spPr>
            <a:xfrm>
              <a:off x="11018784" y="2710324"/>
              <a:ext cx="65052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8" name="Oval 97">
              <a:extLst>
                <a:ext uri="{FF2B5EF4-FFF2-40B4-BE49-F238E27FC236}">
                  <a16:creationId xmlns:a16="http://schemas.microsoft.com/office/drawing/2014/main" id="{CBD26A21-2EA4-FAB5-1B8C-21ADD4AEFFDC}"/>
                </a:ext>
              </a:extLst>
            </p:cNvPr>
            <p:cNvSpPr/>
            <p:nvPr/>
          </p:nvSpPr>
          <p:spPr>
            <a:xfrm>
              <a:off x="10259943" y="265025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DA6E947-9859-629B-1071-24682D5799EF}"/>
                </a:ext>
              </a:extLst>
            </p:cNvPr>
            <p:cNvSpPr/>
            <p:nvPr/>
          </p:nvSpPr>
          <p:spPr>
            <a:xfrm>
              <a:off x="10947921" y="19013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E734120-2974-1DC4-9876-E0C2BA9A2EF2}"/>
                </a:ext>
              </a:extLst>
            </p:cNvPr>
            <p:cNvSpPr/>
            <p:nvPr/>
          </p:nvSpPr>
          <p:spPr>
            <a:xfrm>
              <a:off x="10259941" y="190567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4D12A57-EFB8-0854-34D1-C0A8A398C443}"/>
                </a:ext>
              </a:extLst>
            </p:cNvPr>
            <p:cNvSpPr/>
            <p:nvPr/>
          </p:nvSpPr>
          <p:spPr>
            <a:xfrm>
              <a:off x="11628836" y="265461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04F8F7F-5570-5CAD-5D75-5FC113087C5F}"/>
                </a:ext>
              </a:extLst>
            </p:cNvPr>
            <p:cNvSpPr/>
            <p:nvPr/>
          </p:nvSpPr>
          <p:spPr>
            <a:xfrm>
              <a:off x="10961432" y="266257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8FBDB40-280F-0D68-604E-A834096785ED}"/>
                </a:ext>
              </a:extLst>
            </p:cNvPr>
            <p:cNvSpPr/>
            <p:nvPr/>
          </p:nvSpPr>
          <p:spPr>
            <a:xfrm>
              <a:off x="11576281" y="190058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6A2E77B-C401-B582-5887-1FD490A09435}"/>
                    </a:ext>
                  </a:extLst>
                </p:cNvPr>
                <p:cNvSpPr txBox="1"/>
                <p:nvPr/>
              </p:nvSpPr>
              <p:spPr>
                <a:xfrm>
                  <a:off x="9618595" y="1992070"/>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𝐿</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6A2E77B-C401-B582-5887-1FD490A09435}"/>
                    </a:ext>
                  </a:extLst>
                </p:cNvPr>
                <p:cNvSpPr txBox="1">
                  <a:spLocks noRot="1" noChangeAspect="1" noMove="1" noResize="1" noEditPoints="1" noAdjustHandles="1" noChangeArrowheads="1" noChangeShapeType="1" noTextEdit="1"/>
                </p:cNvSpPr>
                <p:nvPr/>
              </p:nvSpPr>
              <p:spPr>
                <a:xfrm>
                  <a:off x="9618595" y="1992070"/>
                  <a:ext cx="599004" cy="332910"/>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5206120-2B43-3D64-AEED-23CB33B9D849}"/>
                    </a:ext>
                  </a:extLst>
                </p:cNvPr>
                <p:cNvSpPr txBox="1"/>
                <p:nvPr/>
              </p:nvSpPr>
              <p:spPr>
                <a:xfrm>
                  <a:off x="9718873" y="2295148"/>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𝐺</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8" name="TextBox 107">
                  <a:extLst>
                    <a:ext uri="{FF2B5EF4-FFF2-40B4-BE49-F238E27FC236}">
                      <a16:creationId xmlns:a16="http://schemas.microsoft.com/office/drawing/2014/main" id="{05206120-2B43-3D64-AEED-23CB33B9D849}"/>
                    </a:ext>
                  </a:extLst>
                </p:cNvPr>
                <p:cNvSpPr txBox="1">
                  <a:spLocks noRot="1" noChangeAspect="1" noMove="1" noResize="1" noEditPoints="1" noAdjustHandles="1" noChangeArrowheads="1" noChangeShapeType="1" noTextEdit="1"/>
                </p:cNvSpPr>
                <p:nvPr/>
              </p:nvSpPr>
              <p:spPr>
                <a:xfrm>
                  <a:off x="9718873" y="2295148"/>
                  <a:ext cx="599004" cy="332910"/>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1867B5B9-1321-BDB6-88FD-5BA1849C28A5}"/>
                    </a:ext>
                  </a:extLst>
                </p:cNvPr>
                <p:cNvSpPr txBox="1"/>
                <p:nvPr/>
              </p:nvSpPr>
              <p:spPr>
                <a:xfrm>
                  <a:off x="11142588" y="216023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𝐶</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1867B5B9-1321-BDB6-88FD-5BA1849C28A5}"/>
                    </a:ext>
                  </a:extLst>
                </p:cNvPr>
                <p:cNvSpPr txBox="1">
                  <a:spLocks noRot="1" noChangeAspect="1" noMove="1" noResize="1" noEditPoints="1" noAdjustHandles="1" noChangeArrowheads="1" noChangeShapeType="1" noTextEdit="1"/>
                </p:cNvSpPr>
                <p:nvPr/>
              </p:nvSpPr>
              <p:spPr>
                <a:xfrm>
                  <a:off x="11142588" y="2160235"/>
                  <a:ext cx="599004" cy="332910"/>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grpSp>
      <p:sp>
        <p:nvSpPr>
          <p:cNvPr id="111" name="TextBox 110">
            <a:extLst>
              <a:ext uri="{FF2B5EF4-FFF2-40B4-BE49-F238E27FC236}">
                <a16:creationId xmlns:a16="http://schemas.microsoft.com/office/drawing/2014/main" id="{2A4CAFF3-0421-6A62-7CA5-ABE446418B7C}"/>
              </a:ext>
            </a:extLst>
          </p:cNvPr>
          <p:cNvSpPr txBox="1"/>
          <p:nvPr/>
        </p:nvSpPr>
        <p:spPr>
          <a:xfrm>
            <a:off x="10815145" y="416209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57018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0424" y="1492361"/>
                <a:ext cx="6906462"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  Ans: about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num>
                      <m:den>
                        <m:r>
                          <a:rPr lang="en-US" b="0" i="1" smtClean="0">
                            <a:solidFill>
                              <a:srgbClr val="000000"/>
                            </a:solidFill>
                            <a:latin typeface="Cambria Math" panose="02040503050406030204" pitchFamily="18" charset="0"/>
                            <a:cs typeface="Calibri"/>
                            <a:sym typeface="Calibri"/>
                          </a:rPr>
                          <m:t>3</m:t>
                        </m:r>
                      </m:den>
                    </m:f>
                    <m:r>
                      <a:rPr lang="en-US" b="0" i="1" smtClean="0">
                        <a:solidFill>
                          <a:srgbClr val="000000"/>
                        </a:solidFill>
                        <a:latin typeface="Cambria Math" panose="02040503050406030204" pitchFamily="18" charset="0"/>
                        <a:cs typeface="Calibri"/>
                        <a:sym typeface="Calibri"/>
                      </a:rPr>
                      <m:t>𝑐</m:t>
                    </m:r>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742950" lvl="1" indent="-28575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0424" y="1492361"/>
                <a:ext cx="6906462" cy="4684867"/>
              </a:xfrm>
              <a:prstGeom prst="rect">
                <a:avLst/>
              </a:prstGeom>
              <a:blipFill>
                <a:blip r:embed="rId3"/>
                <a:stretch>
                  <a:fillRect l="-1468" t="-54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335755"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80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74985"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128381"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6656733" y="4076519"/>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898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85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18531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hangingPunct="0"/>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18531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latin typeface="Calibri" panose="020F0502020204030204" pitchFamily="34" charset="0"/>
                <a:cs typeface="Calibri" panose="020F0502020204030204" pitchFamily="34" charset="0"/>
              </a:rPr>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42443" y="1115760"/>
                <a:ext cx="7024317" cy="5027169"/>
              </a:xfrm>
            </p:spPr>
            <p:txBody>
              <a:bodyPr>
                <a:noAutofit/>
              </a:bodyPr>
              <a:lstStyle/>
              <a:p>
                <a:pPr marL="342900" indent="-342900">
                  <a:spcBef>
                    <a:spcPts val="400"/>
                  </a:spcBef>
                </a:pPr>
                <a:r>
                  <a:rPr lang="en-US" sz="2200" dirty="0">
                    <a:ea typeface="Arial" charset="0"/>
                    <a:cs typeface="Arial" charset="0"/>
                  </a:rPr>
                  <a:t>Diodes</a:t>
                </a:r>
                <a:endParaRPr lang="en-US" sz="2000" dirty="0">
                  <a:ea typeface="Arial" charset="0"/>
                  <a:cs typeface="Arial" charset="0"/>
                </a:endParaRPr>
              </a:p>
              <a:p>
                <a:pPr marL="800100" lvl="1" indent="-342900">
                  <a:spcBef>
                    <a:spcPts val="400"/>
                  </a:spcBef>
                </a:pPr>
                <a:r>
                  <a:rPr lang="en-US" sz="1800" dirty="0">
                    <a:ea typeface="Arial" charset="0"/>
                    <a:cs typeface="Arial" charset="0"/>
                  </a:rPr>
                  <a:t>Devices that allow current to flow only in one direction  </a:t>
                </a:r>
              </a:p>
              <a:p>
                <a:pPr marL="800100" lvl="1" indent="-342900">
                  <a:spcBef>
                    <a:spcPts val="400"/>
                  </a:spcBef>
                </a:pPr>
                <a:r>
                  <a:rPr lang="en-US" sz="1800" dirty="0">
                    <a:ea typeface="Arial" charset="0"/>
                    <a:cs typeface="Arial" charset="0"/>
                  </a:rPr>
                  <a:t>Silicon diodes, for example have, essentially infinite resistance if V</a:t>
                </a:r>
                <a:r>
                  <a:rPr lang="en-US" sz="1800" baseline="-25000" dirty="0">
                    <a:ea typeface="Arial" charset="0"/>
                    <a:cs typeface="Arial" charset="0"/>
                  </a:rPr>
                  <a:t>ac</a:t>
                </a:r>
                <a:r>
                  <a:rPr lang="en-US" sz="1800" dirty="0">
                    <a:ea typeface="Arial" charset="0"/>
                    <a:cs typeface="Arial" charset="0"/>
                  </a:rPr>
                  <a:t>&lt;0, that is if the cathode is at a higher potential than the anode and very low resistance if V</a:t>
                </a:r>
                <a:r>
                  <a:rPr lang="en-US" sz="1800" baseline="-25000" dirty="0">
                    <a:ea typeface="Arial" charset="0"/>
                    <a:cs typeface="Arial" charset="0"/>
                  </a:rPr>
                  <a:t>ac</a:t>
                </a:r>
                <a:r>
                  <a:rPr lang="en-US" sz="1800" dirty="0">
                    <a:ea typeface="Arial" charset="0"/>
                    <a:cs typeface="Arial" charset="0"/>
                  </a:rPr>
                  <a:t>&gt; .7V.</a:t>
                </a:r>
              </a:p>
              <a:p>
                <a:pPr marL="800100" lvl="1" indent="-342900">
                  <a:spcBef>
                    <a:spcPts val="400"/>
                  </a:spcBef>
                </a:pPr>
                <a:r>
                  <a:rPr lang="en-US" sz="1800" dirty="0">
                    <a:ea typeface="Arial" charset="0"/>
                    <a:cs typeface="Arial" charset="0"/>
                  </a:rPr>
                  <a:t>The cathode is usually labelled with a band</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Schottky diode: A metal-semiconductor contact that has a lower forward voltage drop than a PN diode.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Zener diode: Provides a stable reference voltage.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Tunnel diode: Has negative resistance due to tunneling, a quantum mechanical effect.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PN junction diode: A diode made of two layers of semiconductor material.</a:t>
                </a:r>
              </a:p>
              <a:p>
                <a:pPr marL="800100" lvl="1" indent="-342900">
                  <a:spcBef>
                    <a:spcPts val="400"/>
                  </a:spcBef>
                </a:pPr>
                <a:r>
                  <a:rPr lang="en-US" sz="1800" dirty="0">
                    <a:solidFill>
                      <a:srgbClr val="001D35"/>
                    </a:solidFill>
                    <a:latin typeface="Calibri" panose="020F0502020204030204" pitchFamily="34" charset="0"/>
                    <a:cs typeface="Calibri" panose="020F0502020204030204" pitchFamily="34" charset="0"/>
                  </a:rPr>
                  <a:t>PIN diode: For high frequency (low capacitance)</a:t>
                </a:r>
                <a:endParaRPr lang="en-US" sz="1800" i="0" dirty="0">
                  <a:solidFill>
                    <a:srgbClr val="001D35"/>
                  </a:solidFill>
                  <a:effectLst/>
                  <a:latin typeface="Calibri" panose="020F0502020204030204" pitchFamily="34" charset="0"/>
                  <a:cs typeface="Calibri" panose="020F0502020204030204" pitchFamily="34" charset="0"/>
                </a:endParaRPr>
              </a:p>
              <a:p>
                <a:pPr marL="800100" lvl="1" indent="-342900">
                  <a:spcBef>
                    <a:spcPts val="400"/>
                  </a:spcBef>
                </a:pPr>
                <a:endParaRPr lang="en-US" sz="2000" dirty="0"/>
              </a:p>
              <a:p>
                <a:pPr>
                  <a:spcBef>
                    <a:spcPts val="400"/>
                  </a:spcBef>
                </a:pPr>
                <a:r>
                  <a:rPr lang="en-US" sz="2400" dirty="0"/>
                  <a:t>Transformers</a:t>
                </a:r>
                <a:endParaRPr lang="en-US" sz="2000" dirty="0"/>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42443" y="1115760"/>
                <a:ext cx="7024317" cy="5027169"/>
              </a:xfrm>
              <a:blipFill>
                <a:blip r:embed="rId2"/>
                <a:stretch>
                  <a:fillRect l="-1083" t="-1511" r="-903" b="-352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8222436" y="2056810"/>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94136"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4527311" y="5668110"/>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58517"/>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0239" y="1661272"/>
                <a:ext cx="8963892" cy="44232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0239" y="1661272"/>
                <a:ext cx="8963892" cy="4423248"/>
              </a:xfrm>
              <a:prstGeom prst="rect">
                <a:avLst/>
              </a:prstGeom>
              <a:blipFill>
                <a:blip r:embed="rId3"/>
                <a:stretch>
                  <a:fillRect l="-113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5381" y="1934582"/>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47442"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745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11180" y="1881158"/>
                <a:ext cx="8042065" cy="3569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answer is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11180" y="1881158"/>
                <a:ext cx="8042065" cy="3569762"/>
              </a:xfrm>
              <a:prstGeom prst="rect">
                <a:avLst/>
              </a:prstGeom>
              <a:blipFill>
                <a:blip r:embed="rId3"/>
                <a:stretch>
                  <a:fillRect l="-1420" t="-1064"/>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45312" y="1966254"/>
            <a:ext cx="3584013" cy="1350589"/>
            <a:chOff x="3947935" y="2315543"/>
            <a:chExt cx="3584013" cy="1350589"/>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746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3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39834"/>
            <a:ext cx="1080892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8118380" y="956244"/>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9756251" y="6413806"/>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9096089" y="2499623"/>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72467"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8561482" y="426752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44673"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3473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3473105"/>
              </a:xfrm>
              <a:prstGeom prst="rect">
                <a:avLst/>
              </a:prstGeom>
              <a:blipFill>
                <a:blip r:embed="rId3"/>
                <a:stretch>
                  <a:fillRect l="-831" t="-182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18754"/>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(1)</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6" y="1308540"/>
                <a:ext cx="10582368" cy="47239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6" y="1308540"/>
                <a:ext cx="10582368" cy="4723906"/>
              </a:xfrm>
              <a:prstGeom prst="rect">
                <a:avLst/>
              </a:prstGeom>
              <a:blipFill>
                <a:blip r:embed="rId3"/>
                <a:stretch>
                  <a:fillRect l="-838" b="-26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0693805" y="2424873"/>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771715" y="5030835"/>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477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54380"/>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(2)</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1301017" y="1951161"/>
                <a:ext cx="8811171"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301017" y="1951161"/>
                <a:ext cx="8811171" cy="3749957"/>
              </a:xfrm>
              <a:prstGeom prst="rect">
                <a:avLst/>
              </a:prstGeom>
              <a:blipFill>
                <a:blip r:embed="rId3"/>
                <a:stretch>
                  <a:fillRect l="-100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9748221"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39611"/>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16: Norcal Tuned Transformers</a:t>
            </a:r>
            <a:endParaRPr sz="2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676634"/>
                <a:ext cx="8188284" cy="45620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p>
              <a:p>
                <a:pPr defTabSz="457200" hangingPunct="0"/>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676634"/>
                <a:ext cx="8188284" cy="4562012"/>
              </a:xfrm>
              <a:prstGeom prst="rect">
                <a:avLst/>
              </a:prstGeom>
              <a:blipFill>
                <a:blip r:embed="rId3"/>
                <a:stretch>
                  <a:fillRect l="-1393" t="-833"/>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9824271" y="642470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164697" y="3195395"/>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9113355" y="3157600"/>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111538" y="1339362"/>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66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706773" y="466569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6268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Acoustics</a:t>
            </a:r>
            <a:endParaRPr sz="2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83" y="1136573"/>
                <a:ext cx="7806492" cy="50857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p>
              <a:p>
                <a:pPr lvl="1" hangingPunct="0"/>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r>
                  <a:rPr lang="en-US" dirty="0">
                    <a:solidFill>
                      <a:srgbClr val="000000"/>
                    </a:solidFill>
                    <a:latin typeface="Cambria Math" panose="02040503050406030204" pitchFamily="18" charset="0"/>
                    <a:ea typeface="Cambria Math" panose="02040503050406030204" pitchFamily="18" charset="0"/>
                    <a:sym typeface="Calibri"/>
                  </a:rPr>
                  <a:t>.</a:t>
                </a: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b="0" dirty="0">
                    <a:solidFill>
                      <a:srgbClr val="000000"/>
                    </a:solidFill>
                    <a:ea typeface="Cambria Math" panose="02040503050406030204" pitchFamily="18" charset="0"/>
                    <a:sym typeface="Calibri"/>
                  </a:rPr>
                  <a:t>.</a:t>
                </a: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r>
                  <a:rPr lang="en-US" dirty="0">
                    <a:solidFill>
                      <a:srgbClr val="000000"/>
                    </a:solidFill>
                    <a:sym typeface="Calibri"/>
                  </a:rPr>
                  <a:t>.</a:t>
                </a: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r>
                  <a:rPr lang="en-US" dirty="0">
                    <a:solidFill>
                      <a:srgbClr val="000000"/>
                    </a:solidFill>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83" y="1136573"/>
                <a:ext cx="7806492" cy="5085706"/>
              </a:xfrm>
              <a:prstGeom prst="rect">
                <a:avLst/>
              </a:prstGeom>
              <a:blipFill>
                <a:blip r:embed="rId3"/>
                <a:stretch>
                  <a:fillRect l="-1136" t="-498" r="-129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48</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831199991"/>
              </p:ext>
            </p:extLst>
          </p:nvPr>
        </p:nvGraphicFramePr>
        <p:xfrm>
          <a:off x="8419604" y="2160160"/>
          <a:ext cx="3604338" cy="3357520"/>
        </p:xfrm>
        <a:graphic>
          <a:graphicData uri="http://schemas.openxmlformats.org/drawingml/2006/table">
            <a:tbl>
              <a:tblPr firstRow="1" bandRow="1">
                <a:tableStyleId>{5C22544A-7EE6-4342-B048-85BDC9FD1C3A}</a:tableStyleId>
              </a:tblPr>
              <a:tblGrid>
                <a:gridCol w="1391682">
                  <a:extLst>
                    <a:ext uri="{9D8B030D-6E8A-4147-A177-3AD203B41FA5}">
                      <a16:colId xmlns:a16="http://schemas.microsoft.com/office/drawing/2014/main" val="3400466308"/>
                    </a:ext>
                  </a:extLst>
                </a:gridCol>
                <a:gridCol w="777458">
                  <a:extLst>
                    <a:ext uri="{9D8B030D-6E8A-4147-A177-3AD203B41FA5}">
                      <a16:colId xmlns:a16="http://schemas.microsoft.com/office/drawing/2014/main" val="1604896889"/>
                    </a:ext>
                  </a:extLst>
                </a:gridCol>
                <a:gridCol w="1435198">
                  <a:extLst>
                    <a:ext uri="{9D8B030D-6E8A-4147-A177-3AD203B41FA5}">
                      <a16:colId xmlns:a16="http://schemas.microsoft.com/office/drawing/2014/main" val="3052369017"/>
                    </a:ext>
                  </a:extLst>
                </a:gridCol>
              </a:tblGrid>
              <a:tr h="35740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443345" y="1315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n-lt"/>
              </a:rPr>
              <a:t> Bipolar Transistors - I</a:t>
            </a:r>
            <a:endParaRPr sz="4400" dirty="0">
              <a:latin typeface="+mn-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822741" y="642266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49</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610444" y="660270"/>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191505" y="1047509"/>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𝑉</m:t>
                        </m:r>
                      </m:e>
                      <m:sub>
                        <m:r>
                          <a:rPr lang="en-US" b="0" i="1" smtClean="0">
                            <a:latin typeface="Cambria Math" panose="02040503050406030204" pitchFamily="18" charset="0"/>
                            <a:cs typeface="Calibri" panose="020F0502020204030204" pitchFamily="34" charset="0"/>
                          </a:rPr>
                          <m:t>𝑐𝑒</m:t>
                        </m:r>
                      </m:sub>
                    </m:sSub>
                    <m:r>
                      <a:rPr lang="en-US" b="0" i="1" smtClean="0">
                        <a:latin typeface="Cambria Math" panose="02040503050406030204" pitchFamily="18" charset="0"/>
                        <a:cs typeface="Calibri" panose="020F0502020204030204" pitchFamily="34" charset="0"/>
                      </a:rPr>
                      <m:t>=0</m:t>
                    </m:r>
                  </m:oMath>
                </a14:m>
                <a:endParaRPr lang="en-US" b="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191505" y="1047509"/>
                <a:ext cx="4970631" cy="4557154"/>
              </a:xfrm>
              <a:prstGeom prst="rect">
                <a:avLst/>
              </a:prstGeom>
              <a:blipFill>
                <a:blip r:embed="rId3"/>
                <a:stretch>
                  <a:fillRect l="-509"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87412" y="564152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10289423" y="3835291"/>
            <a:ext cx="2253828" cy="2683463"/>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3703038566"/>
                  </p:ext>
                </p:extLst>
              </p:nvPr>
            </p:nvGraphicFramePr>
            <p:xfrm>
              <a:off x="3859228" y="4330567"/>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3703038566"/>
                  </p:ext>
                </p:extLst>
              </p:nvPr>
            </p:nvGraphicFramePr>
            <p:xfrm>
              <a:off x="3859228" y="4330567"/>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6667" t="-103333" r="-409333" b="-413333"/>
                          </a:stretch>
                        </a:blipFill>
                      </a:tcPr>
                    </a:tc>
                    <a:tc>
                      <a:txBody>
                        <a:bodyPr/>
                        <a:lstStyle/>
                        <a:p>
                          <a:endParaRPr lang="en-US"/>
                        </a:p>
                      </a:txBody>
                      <a:tcPr>
                        <a:blipFill>
                          <a:blip r:embed="rId6"/>
                          <a:stretch>
                            <a:fillRect l="-320755" t="-103333" r="-479245" b="-413333"/>
                          </a:stretch>
                        </a:blipFill>
                      </a:tcPr>
                    </a:tc>
                    <a:tc>
                      <a:txBody>
                        <a:bodyPr/>
                        <a:lstStyle/>
                        <a:p>
                          <a:endParaRPr lang="en-US"/>
                        </a:p>
                      </a:txBody>
                      <a:tcPr>
                        <a:blipFill>
                          <a:blip r:embed="rId6"/>
                          <a:stretch>
                            <a:fillRect l="-204587" t="-103333" r="-133028" b="-413333"/>
                          </a:stretch>
                        </a:blipFill>
                      </a:tcPr>
                    </a:tc>
                    <a:tc>
                      <a:txBody>
                        <a:bodyPr/>
                        <a:lstStyle/>
                        <a:p>
                          <a:endParaRPr lang="en-US"/>
                        </a:p>
                      </a:txBody>
                      <a:tcPr>
                        <a:blipFill>
                          <a:blip r:embed="rId6"/>
                          <a:stretch>
                            <a:fillRect l="-232168" t="-103333" r="-1399"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6667" t="-132609" r="-409333" b="-169565"/>
                          </a:stretch>
                        </a:blipFill>
                      </a:tcPr>
                    </a:tc>
                    <a:tc>
                      <a:txBody>
                        <a:bodyPr/>
                        <a:lstStyle/>
                        <a:p>
                          <a:endParaRPr lang="en-US"/>
                        </a:p>
                      </a:txBody>
                      <a:tcPr>
                        <a:blipFill>
                          <a:blip r:embed="rId6"/>
                          <a:stretch>
                            <a:fillRect l="-320755" t="-132609" r="-479245" b="-169565"/>
                          </a:stretch>
                        </a:blipFill>
                      </a:tcPr>
                    </a:tc>
                    <a:tc>
                      <a:txBody>
                        <a:bodyPr/>
                        <a:lstStyle/>
                        <a:p>
                          <a:endParaRPr lang="en-US"/>
                        </a:p>
                      </a:txBody>
                      <a:tcPr>
                        <a:blipFill>
                          <a:blip r:embed="rId6"/>
                          <a:stretch>
                            <a:fillRect l="-204587" t="-132609" r="-133028" b="-169565"/>
                          </a:stretch>
                        </a:blipFill>
                      </a:tcPr>
                    </a:tc>
                    <a:tc>
                      <a:txBody>
                        <a:bodyPr/>
                        <a:lstStyle/>
                        <a:p>
                          <a:endParaRPr lang="en-US"/>
                        </a:p>
                      </a:txBody>
                      <a:tcPr>
                        <a:blipFill>
                          <a:blip r:embed="rId6"/>
                          <a:stretch>
                            <a:fillRect l="-232168" t="-132609" r="-1399"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6667" t="-232609" r="-409333" b="-69565"/>
                          </a:stretch>
                        </a:blipFill>
                      </a:tcPr>
                    </a:tc>
                    <a:tc>
                      <a:txBody>
                        <a:bodyPr/>
                        <a:lstStyle/>
                        <a:p>
                          <a:endParaRPr lang="en-US"/>
                        </a:p>
                      </a:txBody>
                      <a:tcPr>
                        <a:blipFill>
                          <a:blip r:embed="rId6"/>
                          <a:stretch>
                            <a:fillRect l="-320755" t="-232609" r="-479245" b="-69565"/>
                          </a:stretch>
                        </a:blipFill>
                      </a:tcPr>
                    </a:tc>
                    <a:tc>
                      <a:txBody>
                        <a:bodyPr/>
                        <a:lstStyle/>
                        <a:p>
                          <a:endParaRPr lang="en-US"/>
                        </a:p>
                      </a:txBody>
                      <a:tcPr>
                        <a:blipFill>
                          <a:blip r:embed="rId6"/>
                          <a:stretch>
                            <a:fillRect l="-204587" t="-232609" r="-133028" b="-69565"/>
                          </a:stretch>
                        </a:blipFill>
                      </a:tcPr>
                    </a:tc>
                    <a:tc>
                      <a:txBody>
                        <a:bodyPr/>
                        <a:lstStyle/>
                        <a:p>
                          <a:endParaRPr lang="en-US"/>
                        </a:p>
                      </a:txBody>
                      <a:tcPr>
                        <a:blipFill>
                          <a:blip r:embed="rId6"/>
                          <a:stretch>
                            <a:fillRect l="-232168" t="-232609" r="-1399"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6667" t="-527586" r="-409333" b="-10345"/>
                          </a:stretch>
                        </a:blipFill>
                      </a:tcPr>
                    </a:tc>
                    <a:tc>
                      <a:txBody>
                        <a:bodyPr/>
                        <a:lstStyle/>
                        <a:p>
                          <a:endParaRPr lang="en-US"/>
                        </a:p>
                      </a:txBody>
                      <a:tcPr>
                        <a:blipFill>
                          <a:blip r:embed="rId6"/>
                          <a:stretch>
                            <a:fillRect l="-320755" t="-527586" r="-479245"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860915" y="2306209"/>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grpSp>
        <p:nvGrpSpPr>
          <p:cNvPr id="126" name="Group 125">
            <a:extLst>
              <a:ext uri="{FF2B5EF4-FFF2-40B4-BE49-F238E27FC236}">
                <a16:creationId xmlns:a16="http://schemas.microsoft.com/office/drawing/2014/main" id="{EF7D6D04-DAF7-3092-EC6B-235BD37BC519}"/>
              </a:ext>
            </a:extLst>
          </p:cNvPr>
          <p:cNvGrpSpPr/>
          <p:nvPr/>
        </p:nvGrpSpPr>
        <p:grpSpPr>
          <a:xfrm>
            <a:off x="5007997" y="1246258"/>
            <a:ext cx="4423248" cy="3218684"/>
            <a:chOff x="5328630" y="1246258"/>
            <a:chExt cx="4423248" cy="3218684"/>
          </a:xfrm>
        </p:grpSpPr>
        <p:sp>
          <p:nvSpPr>
            <p:cNvPr id="33" name="Arc 32">
              <a:extLst>
                <a:ext uri="{FF2B5EF4-FFF2-40B4-BE49-F238E27FC236}">
                  <a16:creationId xmlns:a16="http://schemas.microsoft.com/office/drawing/2014/main" id="{0AF5C5E7-4562-FD41-2743-046C20C73730}"/>
                </a:ext>
              </a:extLst>
            </p:cNvPr>
            <p:cNvSpPr/>
            <p:nvPr/>
          </p:nvSpPr>
          <p:spPr>
            <a:xfrm rot="16200000">
              <a:off x="5849891" y="3088337"/>
              <a:ext cx="988016" cy="1765193"/>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TextBox 97">
              <a:extLst>
                <a:ext uri="{FF2B5EF4-FFF2-40B4-BE49-F238E27FC236}">
                  <a16:creationId xmlns:a16="http://schemas.microsoft.com/office/drawing/2014/main" id="{85F2D30D-6BA6-7149-F376-D8CB570AB597}"/>
                </a:ext>
              </a:extLst>
            </p:cNvPr>
            <p:cNvSpPr txBox="1"/>
            <p:nvPr/>
          </p:nvSpPr>
          <p:spPr>
            <a:xfrm>
              <a:off x="6052051" y="3427234"/>
              <a:ext cx="1007007" cy="307777"/>
            </a:xfrm>
            <a:prstGeom prst="rect">
              <a:avLst/>
            </a:prstGeom>
            <a:noFill/>
          </p:spPr>
          <p:txBody>
            <a:bodyPr wrap="none" rtlCol="0">
              <a:spAutoFit/>
            </a:bodyPr>
            <a:lstStyle/>
            <a:p>
              <a:r>
                <a:rPr lang="en-US" sz="1400" dirty="0"/>
                <a:t>Breakdown</a:t>
              </a:r>
            </a:p>
          </p:txBody>
        </p:sp>
        <p:cxnSp>
          <p:nvCxnSpPr>
            <p:cNvPr id="5" name="Straight Connector 4">
              <a:extLst>
                <a:ext uri="{FF2B5EF4-FFF2-40B4-BE49-F238E27FC236}">
                  <a16:creationId xmlns:a16="http://schemas.microsoft.com/office/drawing/2014/main" id="{E1F0AA66-3BFE-9CAA-FEA1-1FFB44C3B1A0}"/>
                </a:ext>
              </a:extLst>
            </p:cNvPr>
            <p:cNvCxnSpPr>
              <a:cxnSpLocks/>
            </p:cNvCxnSpPr>
            <p:nvPr/>
          </p:nvCxnSpPr>
          <p:spPr>
            <a:xfrm flipH="1">
              <a:off x="7338207" y="1246258"/>
              <a:ext cx="7794" cy="28895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29880D-2525-6E09-0365-55F5F7E962D5}"/>
                </a:ext>
              </a:extLst>
            </p:cNvPr>
            <p:cNvCxnSpPr>
              <a:cxnSpLocks/>
            </p:cNvCxnSpPr>
            <p:nvPr/>
          </p:nvCxnSpPr>
          <p:spPr>
            <a:xfrm flipV="1">
              <a:off x="5328630" y="2722397"/>
              <a:ext cx="3928496" cy="107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9AAB30-FFF7-35FE-A624-195076A54037}"/>
                </a:ext>
              </a:extLst>
            </p:cNvPr>
            <p:cNvCxnSpPr>
              <a:cxnSpLocks/>
            </p:cNvCxnSpPr>
            <p:nvPr/>
          </p:nvCxnSpPr>
          <p:spPr>
            <a:xfrm>
              <a:off x="6283648" y="3472518"/>
              <a:ext cx="731520" cy="20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C2775CF-D103-FE42-A0AB-A12E97978B89}"/>
                </a:ext>
              </a:extLst>
            </p:cNvPr>
            <p:cNvCxnSpPr>
              <a:cxnSpLocks/>
            </p:cNvCxnSpPr>
            <p:nvPr/>
          </p:nvCxnSpPr>
          <p:spPr>
            <a:xfrm>
              <a:off x="7764743" y="1819443"/>
              <a:ext cx="9144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74A6F48-FD53-6FC9-BA09-61D9EDF4C337}"/>
                </a:ext>
              </a:extLst>
            </p:cNvPr>
            <p:cNvCxnSpPr>
              <a:cxnSpLocks/>
            </p:cNvCxnSpPr>
            <p:nvPr/>
          </p:nvCxnSpPr>
          <p:spPr>
            <a:xfrm flipV="1">
              <a:off x="7001293" y="1808076"/>
              <a:ext cx="757547" cy="16643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ECE04F1-D907-F75B-66FF-9F8FBECE4050}"/>
                </a:ext>
              </a:extLst>
            </p:cNvPr>
            <p:cNvSpPr txBox="1"/>
            <p:nvPr/>
          </p:nvSpPr>
          <p:spPr>
            <a:xfrm>
              <a:off x="7741996" y="1454719"/>
              <a:ext cx="942309" cy="307777"/>
            </a:xfrm>
            <a:prstGeom prst="rect">
              <a:avLst/>
            </a:prstGeom>
            <a:noFill/>
          </p:spPr>
          <p:txBody>
            <a:bodyPr wrap="none" rtlCol="0">
              <a:spAutoFit/>
            </a:bodyPr>
            <a:lstStyle/>
            <a:p>
              <a:r>
                <a:rPr lang="en-US" sz="1400" dirty="0"/>
                <a:t>Saturation</a:t>
              </a:r>
            </a:p>
          </p:txBody>
        </p:sp>
        <p:sp>
          <p:nvSpPr>
            <p:cNvPr id="88" name="TextBox 87">
              <a:extLst>
                <a:ext uri="{FF2B5EF4-FFF2-40B4-BE49-F238E27FC236}">
                  <a16:creationId xmlns:a16="http://schemas.microsoft.com/office/drawing/2014/main" id="{32D36622-24A4-DB0E-0B6B-CA4BC7D8BBAB}"/>
                </a:ext>
              </a:extLst>
            </p:cNvPr>
            <p:cNvSpPr txBox="1"/>
            <p:nvPr/>
          </p:nvSpPr>
          <p:spPr>
            <a:xfrm>
              <a:off x="7494380" y="2267736"/>
              <a:ext cx="636585" cy="307777"/>
            </a:xfrm>
            <a:prstGeom prst="rect">
              <a:avLst/>
            </a:prstGeom>
            <a:noFill/>
          </p:spPr>
          <p:txBody>
            <a:bodyPr wrap="none" rtlCol="0">
              <a:spAutoFit/>
            </a:bodyPr>
            <a:lstStyle/>
            <a:p>
              <a:r>
                <a:rPr lang="en-US" sz="1400" dirty="0"/>
                <a:t>Active</a:t>
              </a:r>
            </a:p>
          </p:txBody>
        </p:sp>
        <p:sp>
          <p:nvSpPr>
            <p:cNvPr id="97" name="TextBox 96">
              <a:extLst>
                <a:ext uri="{FF2B5EF4-FFF2-40B4-BE49-F238E27FC236}">
                  <a16:creationId xmlns:a16="http://schemas.microsoft.com/office/drawing/2014/main" id="{59449F2F-EEBF-B06E-9BCE-95A7EFD9C4E6}"/>
                </a:ext>
              </a:extLst>
            </p:cNvPr>
            <p:cNvSpPr txBox="1"/>
            <p:nvPr/>
          </p:nvSpPr>
          <p:spPr>
            <a:xfrm>
              <a:off x="6459971" y="2778764"/>
              <a:ext cx="757708" cy="523220"/>
            </a:xfrm>
            <a:prstGeom prst="rect">
              <a:avLst/>
            </a:prstGeom>
            <a:noFill/>
          </p:spPr>
          <p:txBody>
            <a:bodyPr wrap="none" rtlCol="0">
              <a:spAutoFit/>
            </a:bodyPr>
            <a:lstStyle/>
            <a:p>
              <a:r>
                <a:rPr lang="en-US" sz="1400" dirty="0"/>
                <a:t>Reverse</a:t>
              </a:r>
            </a:p>
            <a:p>
              <a:r>
                <a:rPr lang="en-US" sz="1400" dirty="0"/>
                <a:t>Active</a:t>
              </a: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6883846-3093-770E-9B0E-E2220D6730B0}"/>
                    </a:ext>
                  </a:extLst>
                </p:cNvPr>
                <p:cNvSpPr txBox="1"/>
                <p:nvPr/>
              </p:nvSpPr>
              <p:spPr>
                <a:xfrm>
                  <a:off x="6658499" y="1267896"/>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oMath>
                    </m:oMathPara>
                  </a14:m>
                  <a:endParaRPr lang="en-US" dirty="0"/>
                </a:p>
              </p:txBody>
            </p:sp>
          </mc:Choice>
          <mc:Fallback xmlns="">
            <p:sp>
              <p:nvSpPr>
                <p:cNvPr id="99" name="TextBox 98">
                  <a:extLst>
                    <a:ext uri="{FF2B5EF4-FFF2-40B4-BE49-F238E27FC236}">
                      <a16:creationId xmlns:a16="http://schemas.microsoft.com/office/drawing/2014/main" id="{96883846-3093-770E-9B0E-E2220D6730B0}"/>
                    </a:ext>
                  </a:extLst>
                </p:cNvPr>
                <p:cNvSpPr txBox="1">
                  <a:spLocks noRot="1" noChangeAspect="1" noMove="1" noResize="1" noEditPoints="1" noAdjustHandles="1" noChangeArrowheads="1" noChangeShapeType="1" noTextEdit="1"/>
                </p:cNvSpPr>
                <p:nvPr/>
              </p:nvSpPr>
              <p:spPr>
                <a:xfrm>
                  <a:off x="6658499" y="1267896"/>
                  <a:ext cx="68558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4B61C7C-9D6E-FE11-5B9A-6168D19ED384}"/>
                    </a:ext>
                  </a:extLst>
                </p:cNvPr>
                <p:cNvSpPr txBox="1"/>
                <p:nvPr/>
              </p:nvSpPr>
              <p:spPr>
                <a:xfrm>
                  <a:off x="7906223" y="2767033"/>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𝑐𝑐</m:t>
                            </m:r>
                          </m:sub>
                        </m:sSub>
                      </m:oMath>
                    </m:oMathPara>
                  </a14:m>
                  <a:endParaRPr lang="en-US" dirty="0"/>
                </a:p>
              </p:txBody>
            </p:sp>
          </mc:Choice>
          <mc:Fallback xmlns="">
            <p:sp>
              <p:nvSpPr>
                <p:cNvPr id="100" name="TextBox 99">
                  <a:extLst>
                    <a:ext uri="{FF2B5EF4-FFF2-40B4-BE49-F238E27FC236}">
                      <a16:creationId xmlns:a16="http://schemas.microsoft.com/office/drawing/2014/main" id="{84B61C7C-9D6E-FE11-5B9A-6168D19ED384}"/>
                    </a:ext>
                  </a:extLst>
                </p:cNvPr>
                <p:cNvSpPr txBox="1">
                  <a:spLocks noRot="1" noChangeAspect="1" noMove="1" noResize="1" noEditPoints="1" noAdjustHandles="1" noChangeArrowheads="1" noChangeShapeType="1" noTextEdit="1"/>
                </p:cNvSpPr>
                <p:nvPr/>
              </p:nvSpPr>
              <p:spPr>
                <a:xfrm>
                  <a:off x="7906223" y="2767033"/>
                  <a:ext cx="685588" cy="369332"/>
                </a:xfrm>
                <a:prstGeom prst="rect">
                  <a:avLst/>
                </a:prstGeom>
                <a:blipFill>
                  <a:blip r:embed="rId11"/>
                  <a:stretch>
                    <a:fillRect/>
                  </a:stretch>
                </a:blipFill>
              </p:spPr>
              <p:txBody>
                <a:bodyPr/>
                <a:lstStyle/>
                <a:p>
                  <a:r>
                    <a:rPr lang="en-US">
                      <a:noFill/>
                    </a:rPr>
                    <a:t> </a:t>
                  </a:r>
                </a:p>
              </p:txBody>
            </p:sp>
          </mc:Fallback>
        </mc:AlternateContent>
        <p:sp>
          <p:nvSpPr>
            <p:cNvPr id="101" name="Arc 100">
              <a:extLst>
                <a:ext uri="{FF2B5EF4-FFF2-40B4-BE49-F238E27FC236}">
                  <a16:creationId xmlns:a16="http://schemas.microsoft.com/office/drawing/2014/main" id="{1946BC8F-ACA2-7C8C-4324-C5A2BFF273A1}"/>
                </a:ext>
              </a:extLst>
            </p:cNvPr>
            <p:cNvSpPr/>
            <p:nvPr/>
          </p:nvSpPr>
          <p:spPr>
            <a:xfrm rot="16200000">
              <a:off x="8834296" y="1300105"/>
              <a:ext cx="763598" cy="1071565"/>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2CB1F2B6-9453-9275-CB37-EE89EEC94EE1}"/>
                </a:ext>
              </a:extLst>
            </p:cNvPr>
            <p:cNvSpPr txBox="1"/>
            <p:nvPr/>
          </p:nvSpPr>
          <p:spPr>
            <a:xfrm>
              <a:off x="8744871" y="1671191"/>
              <a:ext cx="1007007" cy="307777"/>
            </a:xfrm>
            <a:prstGeom prst="rect">
              <a:avLst/>
            </a:prstGeom>
            <a:noFill/>
          </p:spPr>
          <p:txBody>
            <a:bodyPr wrap="none" rtlCol="0">
              <a:spAutoFit/>
            </a:bodyPr>
            <a:lstStyle/>
            <a:p>
              <a:r>
                <a:rPr lang="en-US" sz="1400" dirty="0"/>
                <a:t>Breakdown</a:t>
              </a:r>
            </a:p>
          </p:txBody>
        </p:sp>
      </p:grpSp>
    </p:spTree>
    <p:extLst>
      <p:ext uri="{BB962C8B-B14F-4D97-AF65-F5344CB8AC3E}">
        <p14:creationId xmlns:p14="http://schemas.microsoft.com/office/powerpoint/2010/main" val="3868137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83944"/>
            <a:ext cx="10515600" cy="869909"/>
          </a:xfrm>
        </p:spPr>
        <p:txBody>
          <a:bodyPr/>
          <a:lstStyle/>
          <a:p>
            <a:pPr algn="ctr"/>
            <a:r>
              <a:rPr lang="en-US" dirty="0">
                <a:latin typeface="Calibri" panose="020F0502020204030204" pitchFamily="34" charset="0"/>
                <a:cs typeface="Calibri" panose="020F0502020204030204" pitchFamily="34" charset="0"/>
              </a:rPr>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2" y="1133305"/>
                <a:ext cx="4218394" cy="5015222"/>
              </a:xfrm>
            </p:spPr>
            <p:txBody>
              <a:bodyPr>
                <a:normAutofit lnSpcReduction="10000"/>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2" y="1133305"/>
                <a:ext cx="4218394" cy="5015222"/>
              </a:xfrm>
              <a:blipFill>
                <a:blip r:embed="rId2"/>
                <a:stretch>
                  <a:fillRect l="-1201" r="-180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sp>
        <p:nvSpPr>
          <p:cNvPr id="47" name="TextBox 46">
            <a:extLst>
              <a:ext uri="{FF2B5EF4-FFF2-40B4-BE49-F238E27FC236}">
                <a16:creationId xmlns:a16="http://schemas.microsoft.com/office/drawing/2014/main" id="{A8D46059-79AA-F648-A621-70B00454D724}"/>
              </a:ext>
            </a:extLst>
          </p:cNvPr>
          <p:cNvSpPr txBox="1"/>
          <p:nvPr/>
        </p:nvSpPr>
        <p:spPr>
          <a:xfrm>
            <a:off x="1362314" y="4654557"/>
            <a:ext cx="555690" cy="395467"/>
          </a:xfrm>
          <a:prstGeom prst="rect">
            <a:avLst/>
          </a:prstGeom>
          <a:noFill/>
        </p:spPr>
        <p:txBody>
          <a:bodyPr wrap="square" rtlCol="0">
            <a:spAutoFit/>
          </a:bodyPr>
          <a:lstStyle/>
          <a:p>
            <a:r>
              <a:rPr lang="en-US" sz="1400" dirty="0"/>
              <a:t>i</a:t>
            </a:r>
            <a:r>
              <a:rPr lang="en-US" sz="1400" baseline="-25000" dirty="0"/>
              <a:t>2</a:t>
            </a:r>
          </a:p>
        </p:txBody>
      </p:sp>
      <p:grpSp>
        <p:nvGrpSpPr>
          <p:cNvPr id="318" name="Group 317">
            <a:extLst>
              <a:ext uri="{FF2B5EF4-FFF2-40B4-BE49-F238E27FC236}">
                <a16:creationId xmlns:a16="http://schemas.microsoft.com/office/drawing/2014/main" id="{61ED7189-9ED7-9640-9AF7-E8389E31D376}"/>
              </a:ext>
            </a:extLst>
          </p:cNvPr>
          <p:cNvGrpSpPr/>
          <p:nvPr/>
        </p:nvGrpSpPr>
        <p:grpSpPr>
          <a:xfrm>
            <a:off x="10655859"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8750"/>
              <a:chOff x="1344" y="2064"/>
              <a:chExt cx="192" cy="200"/>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6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505867" y="440984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5939927" y="1149010"/>
                <a:ext cx="4640759"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marL="0" indent="0">
                  <a:spcBef>
                    <a:spcPts val="400"/>
                  </a:spcBef>
                  <a:buNone/>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5939927" y="1149010"/>
                <a:ext cx="4640759" cy="5015222"/>
              </a:xfrm>
              <a:prstGeom prst="rect">
                <a:avLst/>
              </a:prstGeom>
              <a:blipFill>
                <a:blip r:embed="rId3"/>
                <a:stretch>
                  <a:fillRect l="-817"/>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3F3910AC-7673-21EA-D381-456D7D33D6B5}"/>
              </a:ext>
            </a:extLst>
          </p:cNvPr>
          <p:cNvGrpSpPr/>
          <p:nvPr/>
        </p:nvGrpSpPr>
        <p:grpSpPr>
          <a:xfrm>
            <a:off x="157901" y="3746242"/>
            <a:ext cx="1259605" cy="2060825"/>
            <a:chOff x="190175" y="3746242"/>
            <a:chExt cx="1259605" cy="2060825"/>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185918" y="4454017"/>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884392" y="4141809"/>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825864" y="4092854"/>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136588" y="5058051"/>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9" name="TextBox 38">
              <a:extLst>
                <a:ext uri="{FF2B5EF4-FFF2-40B4-BE49-F238E27FC236}">
                  <a16:creationId xmlns:a16="http://schemas.microsoft.com/office/drawing/2014/main" id="{47C71038-831A-BC49-9A81-3F907236B31C}"/>
                </a:ext>
              </a:extLst>
            </p:cNvPr>
            <p:cNvSpPr txBox="1"/>
            <p:nvPr/>
          </p:nvSpPr>
          <p:spPr>
            <a:xfrm>
              <a:off x="190175" y="4607530"/>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894090" y="4637668"/>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664533" y="5499290"/>
              <a:ext cx="579120" cy="30777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775824" y="3746242"/>
              <a:ext cx="467829" cy="30777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685908" y="464027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394152" y="4643771"/>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638740" y="4540559"/>
              <a:ext cx="555690" cy="395467"/>
            </a:xfrm>
            <a:prstGeom prst="rect">
              <a:avLst/>
            </a:prstGeom>
            <a:noFill/>
          </p:spPr>
          <p:txBody>
            <a:bodyPr wrap="square" rtlCol="0">
              <a:spAutoFit/>
            </a:bodyPr>
            <a:lstStyle/>
            <a:p>
              <a:r>
                <a:rPr lang="en-US" sz="1400" dirty="0"/>
                <a:t>i</a:t>
              </a:r>
              <a:r>
                <a:rPr lang="en-US" sz="1400" baseline="-25000" dirty="0"/>
                <a:t>1</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219842" y="4249333"/>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242433" y="4082071"/>
              <a:ext cx="317785"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475849" y="4449221"/>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553107" y="444922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552336" y="5168497"/>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928683" y="4170123"/>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925242" y="5160723"/>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14">
              <a:extLst>
                <a:ext uri="{FF2B5EF4-FFF2-40B4-BE49-F238E27FC236}">
                  <a16:creationId xmlns:a16="http://schemas.microsoft.com/office/drawing/2014/main" id="{2F8EAB38-1093-32B7-E762-43010D002D10}"/>
                </a:ext>
              </a:extLst>
            </p:cNvPr>
            <p:cNvSpPr>
              <a:spLocks noChangeAspect="1" noChangeArrowheads="1"/>
            </p:cNvSpPr>
            <p:nvPr/>
          </p:nvSpPr>
          <p:spPr bwMode="auto">
            <a:xfrm>
              <a:off x="875422" y="5391492"/>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Tree>
    <p:extLst>
      <p:ext uri="{BB962C8B-B14F-4D97-AF65-F5344CB8AC3E}">
        <p14:creationId xmlns:p14="http://schemas.microsoft.com/office/powerpoint/2010/main" val="3947760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8027" y="101556"/>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n-lt"/>
              </a:rPr>
              <a:t> Bipolar Transistors - II</a:t>
            </a:r>
            <a:endParaRPr sz="4400" dirty="0">
              <a:latin typeface="+mn-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50</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a:ea typeface="Arial" charset="0"/>
                    <a:cs typeface="Arial" charset="0"/>
                  </a:rPr>
                  <a:t>Thevenize circuit</a:t>
                </a: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093187" y="79419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089260"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6111707"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7114184" y="3605012"/>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51086B0C-752B-E115-1077-D22A46C5A894}"/>
              </a:ext>
            </a:extLst>
          </p:cNvPr>
          <p:cNvGrpSpPr/>
          <p:nvPr/>
        </p:nvGrpSpPr>
        <p:grpSpPr>
          <a:xfrm>
            <a:off x="6515237" y="779628"/>
            <a:ext cx="3717231" cy="3382109"/>
            <a:chOff x="6123352" y="1005254"/>
            <a:chExt cx="3717231" cy="3382109"/>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8102109" y="2171466"/>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844964" y="3760860"/>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6474731" y="2651450"/>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938838" y="226534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6474730" y="3267305"/>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921777" y="274557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6123352" y="2810105"/>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7606753" y="2274172"/>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8601386" y="1382114"/>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8019489" y="1880883"/>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8513370" y="3101046"/>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8074909" y="1381885"/>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8088254" y="1391575"/>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8409459" y="1215438"/>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8360274" y="1135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8419858" y="1005254"/>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7720691" y="1891734"/>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8722877" y="1595636"/>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7586795" y="2167140"/>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8041616" y="2607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8623511" y="2163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8062044" y="2572513"/>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8329191" y="1980715"/>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8679516" y="2865515"/>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8623511" y="30090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9356464" y="2209924"/>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891763" y="1834285"/>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9272763" y="2971736"/>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9385510" y="21604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9058841" y="1810381"/>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9514853" y="2449383"/>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8026415" y="2625563"/>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949651" y="3290392"/>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7758790" y="2792282"/>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grpSp>
    </p:spTree>
    <p:extLst>
      <p:ext uri="{BB962C8B-B14F-4D97-AF65-F5344CB8AC3E}">
        <p14:creationId xmlns:p14="http://schemas.microsoft.com/office/powerpoint/2010/main" val="898290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 Bipolar Transistors - III</a:t>
            </a:r>
            <a:endParaRPr sz="44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51</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63ABD8C-7F57-4B6C-9A91-18D7D32C2712}"/>
              </a:ext>
            </a:extLst>
          </p:cNvPr>
          <p:cNvGrpSpPr/>
          <p:nvPr/>
        </p:nvGrpSpPr>
        <p:grpSpPr>
          <a:xfrm>
            <a:off x="8858527" y="348466"/>
            <a:ext cx="3242673" cy="2075928"/>
            <a:chOff x="8858527" y="348466"/>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10161872" y="539217"/>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9635875" y="2055062"/>
              <a:ext cx="2046422" cy="369332"/>
            </a:xfrm>
            <a:prstGeom prst="rect">
              <a:avLst/>
            </a:prstGeom>
            <a:noFill/>
          </p:spPr>
          <p:txBody>
            <a:bodyPr wrap="square" rtlCol="0">
              <a:spAutoFit/>
            </a:bodyPr>
            <a:lstStyle/>
            <a:p>
              <a:r>
                <a:rPr lang="en-US" dirty="0"/>
                <a:t>Step 2 -Small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9209906" y="1019201"/>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9674013" y="6330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9209905" y="1635056"/>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9656952" y="51064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8858527" y="1177856"/>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10573133" y="1468797"/>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10738402" y="566064"/>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10101379" y="9750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10683274" y="531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10121807" y="70127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10388954" y="348466"/>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10739279" y="1233266"/>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10683274" y="1376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11312317" y="57767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11228616" y="1339487"/>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11341363" y="5282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11470706" y="817134"/>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10086178" y="993314"/>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10009414" y="1658143"/>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9531791" y="1336053"/>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10" name="Group 9">
            <a:extLst>
              <a:ext uri="{FF2B5EF4-FFF2-40B4-BE49-F238E27FC236}">
                <a16:creationId xmlns:a16="http://schemas.microsoft.com/office/drawing/2014/main" id="{9052F681-5517-FE8B-6CEA-D7E26C1E3E57}"/>
              </a:ext>
            </a:extLst>
          </p:cNvPr>
          <p:cNvGrpSpPr/>
          <p:nvPr/>
        </p:nvGrpSpPr>
        <p:grpSpPr>
          <a:xfrm>
            <a:off x="6256981" y="2544694"/>
            <a:ext cx="2945308" cy="1913746"/>
            <a:chOff x="5934274" y="2596407"/>
            <a:chExt cx="2945308" cy="191374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7407830" y="2624976"/>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6116359" y="4140821"/>
              <a:ext cx="2133600" cy="369332"/>
            </a:xfrm>
            <a:prstGeom prst="rect">
              <a:avLst/>
            </a:prstGeom>
            <a:noFill/>
          </p:spPr>
          <p:txBody>
            <a:bodyPr wrap="square" rtlCol="0">
              <a:spAutoFit/>
            </a:bodyPr>
            <a:lstStyle/>
            <a:p>
              <a:r>
                <a:rPr lang="en-US" dirty="0"/>
                <a:t>Step 3 - 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6455864" y="3104960"/>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6919971" y="271885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6455863" y="3720815"/>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6902910" y="2596407"/>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5934274" y="3319025"/>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7819091" y="3554556"/>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7347337" y="30607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7929232" y="26174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7929232" y="34625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8270177" y="2278683"/>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8574782" y="2673686"/>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8035947" y="2761939"/>
              <a:ext cx="787560"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9372375" y="2483873"/>
            <a:ext cx="1307717" cy="63034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8186D9E-F4FA-DD21-48D7-F08CC6E9E9AC}"/>
              </a:ext>
            </a:extLst>
          </p:cNvPr>
          <p:cNvGrpSpPr/>
          <p:nvPr/>
        </p:nvGrpSpPr>
        <p:grpSpPr>
          <a:xfrm>
            <a:off x="8393157" y="4489638"/>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2143986" cy="369332"/>
            </a:xfrm>
            <a:prstGeom prst="rect">
              <a:avLst/>
            </a:prstGeom>
            <a:noFill/>
          </p:spPr>
          <p:txBody>
            <a:bodyPr wrap="square" rtlCol="0">
              <a:spAutoFit/>
            </a:bodyPr>
            <a:lstStyle/>
            <a:p>
              <a:r>
                <a:rPr lang="en-US" dirty="0"/>
                <a:t>Step 4 -Small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753526" y="4384631"/>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cxnSp>
        <p:nvCxnSpPr>
          <p:cNvPr id="366" name="Straight Arrow Connector 365">
            <a:extLst>
              <a:ext uri="{FF2B5EF4-FFF2-40B4-BE49-F238E27FC236}">
                <a16:creationId xmlns:a16="http://schemas.microsoft.com/office/drawing/2014/main" id="{5125BEBB-137B-0D41-B3A0-169081F065DB}"/>
              </a:ext>
            </a:extLst>
          </p:cNvPr>
          <p:cNvCxnSpPr>
            <a:cxnSpLocks/>
          </p:cNvCxnSpPr>
          <p:nvPr/>
        </p:nvCxnSpPr>
        <p:spPr>
          <a:xfrm>
            <a:off x="9372375" y="3695705"/>
            <a:ext cx="729004" cy="7042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2032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71108" y="639967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52</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388210" y="1686200"/>
                <a:ext cx="9104212" cy="43635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388210" y="1686200"/>
                <a:ext cx="9104212" cy="4363545"/>
              </a:xfrm>
              <a:prstGeom prst="rect">
                <a:avLst/>
              </a:prstGeom>
              <a:blipFill>
                <a:blip r:embed="rId3"/>
                <a:stretch>
                  <a:fillRect l="-975" t="-580"/>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7862200" y="3207615"/>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9965464" y="462555"/>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46787"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51187" y="3777724"/>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0999187"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748874" y="651783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53</a:t>
            </a:fld>
            <a:endParaRPr lang="en-US" dirty="0">
              <a:solidFill>
                <a:schemeClr val="tx1"/>
              </a:solidFill>
            </a:endParaRPr>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8712806" y="644426"/>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207176" y="1677355"/>
                <a:ext cx="7426775" cy="4765172"/>
              </a:xfrm>
              <a:prstGeom prst="rect">
                <a:avLst/>
              </a:prstGeom>
              <a:noFill/>
            </p:spPr>
            <p:txBody>
              <a:bodyPr wrap="square" rtlCol="0">
                <a:noAutofit/>
              </a:bodyPr>
              <a:lstStyle/>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𝑐𝑒</m:t>
                        </m:r>
                      </m:sub>
                    </m:sSub>
                    <m:r>
                      <a:rPr lang="en-US" sz="2000" i="1">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sub>
                    </m:sSub>
                    <m:r>
                      <a:rPr lang="en-US" sz="200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2</m:t>
                        </m:r>
                      </m:sub>
                    </m:sSub>
                  </m:oMath>
                </a14:m>
                <a:endParaRPr lang="en-US" sz="2000" dirty="0"/>
              </a:p>
              <a:p>
                <a:pPr marL="285750" indent="-285750">
                  <a:buFont typeface="Arial" panose="020B0604020202020204" pitchFamily="34" charset="0"/>
                  <a:buChar char="•"/>
                </a:pPr>
                <a:r>
                  <a:rPr lang="en-US" sz="2000" dirty="0"/>
                  <a:t>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oMath>
                </a14:m>
                <a:r>
                  <a:rPr lang="en-US" sz="2000" dirty="0"/>
                  <a:t>,</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𝑏</m:t>
                        </m:r>
                      </m:sub>
                    </m:sSub>
                  </m:oMath>
                </a14:m>
                <a:endParaRPr lang="en-US" sz="2000"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𝐶</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𝛽</m:t>
                            </m:r>
                          </m:den>
                        </m:f>
                      </m:den>
                    </m:f>
                  </m:oMath>
                </a14:m>
                <a:endParaRPr lang="en-US" sz="2000" dirty="0"/>
              </a:p>
              <a:p>
                <a:pPr marL="285750" indent="-285750">
                  <a:buFont typeface="Arial" panose="020B0604020202020204" pitchFamily="34" charset="0"/>
                  <a:buChar char="•"/>
                  <a:tabLst>
                    <a:tab pos="5938838" algn="l"/>
                  </a:tabLst>
                </a:pPr>
                <a:r>
                  <a:rPr lang="en-US" sz="2000" dirty="0"/>
                  <a:t>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𝐶</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𝛽</m:t>
                        </m:r>
                      </m:den>
                    </m:f>
                  </m:oMath>
                </a14:m>
                <a:r>
                  <a:rPr lang="en-US" sz="2000" dirty="0"/>
                  <a:t>, </a:t>
                </a:r>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𝑐</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𝑏𝑒</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den>
                    </m:f>
                  </m:oMath>
                </a14:m>
                <a:r>
                  <a:rPr lang="en-US" sz="2000" dirty="0"/>
                  <a:t>, be acts like diode so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m:rPr>
                        <m:sty m:val="p"/>
                      </m:rPr>
                      <a:rPr lang="el-GR" sz="2000" b="0" i="1" smtClean="0">
                        <a:latin typeface="Cambria Math" panose="02040503050406030204" pitchFamily="18" charset="0"/>
                        <a:ea typeface="Cambria Math" panose="02040503050406030204" pitchFamily="18" charset="0"/>
                      </a:rPr>
                      <m:t>β</m:t>
                    </m:r>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𝑏𝑒</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r>
                      <a:rPr lang="en-US" sz="2000" b="0" i="1" smtClean="0">
                        <a:latin typeface="Cambria Math" panose="02040503050406030204" pitchFamily="18" charset="0"/>
                      </a:rPr>
                      <m:t>)</m:t>
                    </m:r>
                  </m:oMath>
                </a14:m>
                <a:r>
                  <a:rPr lang="en-US" sz="2000" dirty="0"/>
                  <a:t>. </a:t>
                </a:r>
              </a:p>
              <a:p>
                <a:pPr marL="285750" indent="-285750">
                  <a:buFont typeface="Arial" panose="020B0604020202020204" pitchFamily="34" charset="0"/>
                  <a:buChar char="•"/>
                  <a:tabLst>
                    <a:tab pos="5938838" algn="l"/>
                  </a:tabLst>
                </a:pPr>
                <a:r>
                  <a:rPr lang="en-US" sz="2000" dirty="0"/>
                  <a:t> Want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𝐸</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𝑣</m:t>
                    </m:r>
                  </m:oMath>
                </a14:m>
                <a:endParaRPr lang="en-US" sz="2000"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207176" y="1677355"/>
                <a:ext cx="7426775" cy="4765172"/>
              </a:xfrm>
              <a:prstGeom prst="rect">
                <a:avLst/>
              </a:prstGeom>
              <a:blipFill>
                <a:blip r:embed="rId3"/>
                <a:stretch>
                  <a:fillRect l="-684" t="-798"/>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869130" y="3961207"/>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53544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879588" y="6477956"/>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54</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r>
                  <a:rPr lang="en-US" dirty="0">
                    <a:ea typeface="Cambria Math" panose="02040503050406030204" pitchFamily="18" charset="0"/>
                  </a:rPr>
                  <a:t> (for Si)</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𝑐𝑒𝑜</m:t>
                        </m:r>
                      </m:sub>
                    </m:sSub>
                  </m:oMath>
                </a14:m>
                <a:r>
                  <a:rPr lang="en-US" dirty="0"/>
                  <a:t> is leakage current</a:t>
                </a:r>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6101"/>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9035763" y="687569"/>
            <a:ext cx="3215767" cy="2979953"/>
            <a:chOff x="8732053" y="445733"/>
            <a:chExt cx="3215767" cy="297995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074984" y="44573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852939" y="3903152"/>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xmlns="">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50324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latin typeface="Calibri" panose="020F0502020204030204" pitchFamily="34" charset="0"/>
                <a:cs typeface="Calibri" panose="020F050202020403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07088" y="1730193"/>
                <a:ext cx="8547876" cy="4114221"/>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07088" y="1730193"/>
                <a:ext cx="8547876" cy="4114221"/>
              </a:xfrm>
              <a:blipFill>
                <a:blip r:embed="rId3"/>
                <a:stretch>
                  <a:fillRect l="-742" t="-1846" r="-1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12" name="Group 11">
            <a:extLst>
              <a:ext uri="{FF2B5EF4-FFF2-40B4-BE49-F238E27FC236}">
                <a16:creationId xmlns:a16="http://schemas.microsoft.com/office/drawing/2014/main" id="{018BDDBD-7B57-279D-AAB3-1458024F7D49}"/>
              </a:ext>
            </a:extLst>
          </p:cNvPr>
          <p:cNvGrpSpPr/>
          <p:nvPr/>
        </p:nvGrpSpPr>
        <p:grpSpPr>
          <a:xfrm>
            <a:off x="293754" y="2113363"/>
            <a:ext cx="2642646" cy="3174009"/>
            <a:chOff x="207692" y="1930729"/>
            <a:chExt cx="2642646"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242040"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648276"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897359"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635566"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725842"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241076"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540120"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211089"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239779"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495374"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655734"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549045"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735467" y="4723738"/>
              <a:ext cx="176798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45092"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207692"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70538"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215194"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347301"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591009"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048711"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2473057"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352651"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583655"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730243"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208270"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927433" y="34314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750144"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683275" y="372804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2572FB62-CE5C-A05A-E3A0-1C7CF1206AE9}"/>
                </a:ext>
              </a:extLst>
            </p:cNvPr>
            <p:cNvSpPr/>
            <p:nvPr/>
          </p:nvSpPr>
          <p:spPr>
            <a:xfrm>
              <a:off x="1347398" y="2658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latin typeface="Calibri" panose="020F0502020204030204" pitchFamily="34" charset="0"/>
                <a:cs typeface="Calibri" panose="020F0502020204030204" pitchFamily="34" charset="0"/>
              </a:rPr>
              <a:t>Turn the t</a:t>
            </a:r>
            <a:r>
              <a:rPr lang="en-US" sz="4400" dirty="0">
                <a:latin typeface="Calibri" panose="020F0502020204030204" pitchFamily="34" charset="0"/>
                <a:cs typeface="Calibri" panose="020F050202020403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70061" y="1890159"/>
                <a:ext cx="7989594" cy="4067027"/>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70061" y="1890159"/>
                <a:ext cx="7989594" cy="4067027"/>
              </a:xfrm>
              <a:blipFill>
                <a:blip r:embed="rId3"/>
                <a:stretch>
                  <a:fillRect l="-794" t="-15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446688"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05355"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latin typeface="Calibri" panose="020F0502020204030204" pitchFamily="34" charset="0"/>
                <a:cs typeface="Calibri" panose="020F050202020403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01330" y="1708334"/>
                <a:ext cx="7712292"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01330" y="1708334"/>
                <a:ext cx="7712292" cy="5035683"/>
              </a:xfrm>
              <a:blipFill>
                <a:blip r:embed="rId3"/>
                <a:stretch>
                  <a:fillRect l="-822"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435897" y="212223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61009" y="467032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25417"/>
            <a:ext cx="11478771" cy="868362"/>
          </a:xfrm>
        </p:spPr>
        <p:txBody>
          <a:bodyPr anchor="ctr">
            <a:normAutofit/>
          </a:bodyPr>
          <a:lstStyle/>
          <a:p>
            <a:pPr algn="ctr"/>
            <a:r>
              <a:rPr lang="en-US" sz="4400" dirty="0">
                <a:latin typeface="Calibri" panose="020F0502020204030204" pitchFamily="34" charset="0"/>
                <a:cs typeface="Calibri" panose="020F0502020204030204" pitchFamily="34" charset="0"/>
              </a:rPr>
              <a:t>BJT </a:t>
            </a:r>
            <a:r>
              <a:rPr lang="en-US" dirty="0">
                <a:latin typeface="Calibri" panose="020F0502020204030204" pitchFamily="34" charset="0"/>
                <a:cs typeface="Calibri" panose="020F0502020204030204" pitchFamily="34" charset="0"/>
              </a:rPr>
              <a:t>c</a:t>
            </a:r>
            <a:r>
              <a:rPr lang="en-US" sz="4400" dirty="0">
                <a:latin typeface="Calibri" panose="020F0502020204030204" pitchFamily="34" charset="0"/>
                <a:cs typeface="Calibri" panose="020F0502020204030204" pitchFamily="34" charset="0"/>
              </a:rPr>
              <a:t>ommon </a:t>
            </a:r>
            <a:r>
              <a:rPr lang="en-US" dirty="0">
                <a:latin typeface="Calibri" panose="020F0502020204030204" pitchFamily="34" charset="0"/>
                <a:cs typeface="Calibri" panose="020F0502020204030204" pitchFamily="34" charset="0"/>
              </a:rPr>
              <a:t>e</a:t>
            </a:r>
            <a:r>
              <a:rPr lang="en-US" sz="4400" dirty="0">
                <a:latin typeface="Calibri" panose="020F0502020204030204" pitchFamily="34" charset="0"/>
                <a:cs typeface="Calibri" panose="020F0502020204030204" pitchFamily="34" charset="0"/>
              </a:rPr>
              <a:t>mitter </a:t>
            </a:r>
            <a:r>
              <a:rPr lang="en-US" dirty="0">
                <a:latin typeface="Calibri" panose="020F0502020204030204" pitchFamily="34" charset="0"/>
                <a:cs typeface="Calibri" panose="020F0502020204030204" pitchFamily="34" charset="0"/>
              </a:rPr>
              <a:t>a</a:t>
            </a:r>
            <a:r>
              <a:rPr lang="en-US" sz="4400" dirty="0">
                <a:latin typeface="Calibri" panose="020F0502020204030204" pitchFamily="34" charset="0"/>
                <a:cs typeface="Calibri" panose="020F050202020403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983419" y="1613250"/>
                <a:ext cx="8187561" cy="4598488"/>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a:t>
                </a:r>
              </a:p>
              <a:p>
                <a:pPr marL="914400" lvl="2" indent="0">
                  <a:buNone/>
                </a:pPr>
                <a:r>
                  <a:rPr lang="en-US" sz="1800" dirty="0">
                    <a:ea typeface="Arial" charset="0"/>
                    <a:cs typeface="Arial" charset="0"/>
                  </a:rPr>
                  <a:t>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endParaRPr lang="en-US" sz="1800" dirty="0">
                  <a:ea typeface="Arial" charset="0"/>
                  <a:cs typeface="Arial" charset="0"/>
                </a:endParaRP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𝐶</m:t>
                        </m:r>
                      </m:sub>
                    </m:sSub>
                  </m:oMath>
                </a14:m>
                <a:endParaRPr lang="en-US" sz="1800" dirty="0">
                  <a:ea typeface="Arial" charset="0"/>
                  <a:cs typeface="Arial" charset="0"/>
                </a:endParaRPr>
              </a:p>
              <a:p>
                <a:pPr lvl="1"/>
                <a14:m>
                  <m:oMath xmlns:m="http://schemas.openxmlformats.org/officeDocument/2006/math">
                    <m:f>
                      <m:fPr>
                        <m:ctrlPr>
                          <a:rPr lang="en-US" sz="1800" i="1" smtClean="0">
                            <a:latin typeface="Cambria Math" panose="02040503050406030204" pitchFamily="18" charset="0"/>
                            <a:cs typeface="Arial" charset="0"/>
                          </a:rPr>
                        </m:ctrlPr>
                      </m:fPr>
                      <m:num>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𝑜</m:t>
                            </m:r>
                          </m:sub>
                        </m:sSub>
                      </m:num>
                      <m:den>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𝑖</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𝑐</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ea typeface="Cambria Math" panose="02040503050406030204" pitchFamily="18" charset="0"/>
                                <a:cs typeface="Arial" charset="0"/>
                              </a:rPr>
                              <m:t>𝑏</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983419" y="1613250"/>
                <a:ext cx="8187561" cy="4598488"/>
              </a:xfrm>
              <a:blipFill>
                <a:blip r:embed="rId3"/>
                <a:stretch>
                  <a:fillRect l="-619" t="-165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sp>
        <p:nvSpPr>
          <p:cNvPr id="4" name="TextBox 3">
            <a:extLst>
              <a:ext uri="{FF2B5EF4-FFF2-40B4-BE49-F238E27FC236}">
                <a16:creationId xmlns:a16="http://schemas.microsoft.com/office/drawing/2014/main" id="{C122BA88-05E2-6F4D-B8F4-98D1DC124AD5}"/>
              </a:ext>
            </a:extLst>
          </p:cNvPr>
          <p:cNvSpPr txBox="1"/>
          <p:nvPr/>
        </p:nvSpPr>
        <p:spPr>
          <a:xfrm>
            <a:off x="372717" y="5968920"/>
            <a:ext cx="2826415" cy="307777"/>
          </a:xfrm>
          <a:prstGeom prst="rect">
            <a:avLst/>
          </a:prstGeom>
          <a:noFill/>
        </p:spPr>
        <p:txBody>
          <a:bodyPr wrap="none" rtlCol="0">
            <a:spAutoFit/>
          </a:bodyPr>
          <a:lstStyle/>
          <a:p>
            <a:r>
              <a:rPr lang="en-US" sz="1400" dirty="0"/>
              <a:t>Credit: Ward, Hands on Radio.</a:t>
            </a:r>
          </a:p>
        </p:txBody>
      </p:sp>
      <p:grpSp>
        <p:nvGrpSpPr>
          <p:cNvPr id="92" name="Group 91">
            <a:extLst>
              <a:ext uri="{FF2B5EF4-FFF2-40B4-BE49-F238E27FC236}">
                <a16:creationId xmlns:a16="http://schemas.microsoft.com/office/drawing/2014/main" id="{9AE607C8-09CB-D8B7-EF06-4DC04EC320E4}"/>
              </a:ext>
            </a:extLst>
          </p:cNvPr>
          <p:cNvGrpSpPr/>
          <p:nvPr/>
        </p:nvGrpSpPr>
        <p:grpSpPr>
          <a:xfrm>
            <a:off x="274776" y="2007655"/>
            <a:ext cx="3254482" cy="3262486"/>
            <a:chOff x="274776" y="2007655"/>
            <a:chExt cx="3254482" cy="3262486"/>
          </a:xfrm>
        </p:grpSpPr>
        <p:sp>
          <p:nvSpPr>
            <p:cNvPr id="26" name="TextBox 25">
              <a:extLst>
                <a:ext uri="{FF2B5EF4-FFF2-40B4-BE49-F238E27FC236}">
                  <a16:creationId xmlns:a16="http://schemas.microsoft.com/office/drawing/2014/main" id="{B2066C03-AE26-5442-9EAB-3F6E244711CD}"/>
                </a:ext>
              </a:extLst>
            </p:cNvPr>
            <p:cNvSpPr txBox="1"/>
            <p:nvPr/>
          </p:nvSpPr>
          <p:spPr>
            <a:xfrm>
              <a:off x="968683" y="4931587"/>
              <a:ext cx="2027991" cy="338554"/>
            </a:xfrm>
            <a:prstGeom prst="rect">
              <a:avLst/>
            </a:prstGeom>
            <a:noFill/>
          </p:spPr>
          <p:txBody>
            <a:bodyPr wrap="none" rtlCol="0">
              <a:spAutoFit/>
            </a:bodyPr>
            <a:lstStyle/>
            <a:p>
              <a:r>
                <a:rPr lang="en-US" sz="1600" dirty="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747676" y="3308051"/>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630226" y="3610035"/>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239826" y="361129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630226" y="4234119"/>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1011226" y="3229490"/>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586205" y="28813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391120" y="254605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a:cxnSpLocks/>
            </p:cNvCxnSpPr>
            <p:nvPr/>
          </p:nvCxnSpPr>
          <p:spPr>
            <a:xfrm>
              <a:off x="2141202" y="3308051"/>
              <a:ext cx="3784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658013" y="2547603"/>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673253" y="2552147"/>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948843" y="238145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2045755" y="2709601"/>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39" name="TextBox 38">
              <a:extLst>
                <a:ext uri="{FF2B5EF4-FFF2-40B4-BE49-F238E27FC236}">
                  <a16:creationId xmlns:a16="http://schemas.microsoft.com/office/drawing/2014/main" id="{6FE4E330-230C-4F4F-9B2D-5638559A4780}"/>
                </a:ext>
              </a:extLst>
            </p:cNvPr>
            <p:cNvSpPr txBox="1"/>
            <p:nvPr/>
          </p:nvSpPr>
          <p:spPr>
            <a:xfrm>
              <a:off x="1201726" y="3008168"/>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0" name="TextBox 39">
              <a:extLst>
                <a:ext uri="{FF2B5EF4-FFF2-40B4-BE49-F238E27FC236}">
                  <a16:creationId xmlns:a16="http://schemas.microsoft.com/office/drawing/2014/main" id="{BE59748E-EC65-6F40-98E6-1E6FD772CC7F}"/>
                </a:ext>
              </a:extLst>
            </p:cNvPr>
            <p:cNvSpPr txBox="1"/>
            <p:nvPr/>
          </p:nvSpPr>
          <p:spPr>
            <a:xfrm>
              <a:off x="819584" y="3167319"/>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55860" y="2927052"/>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2001010" y="4542919"/>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593347" y="361000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2054562" y="38531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1668541" y="4542919"/>
              <a:ext cx="48804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562306" y="4423825"/>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1297A73E-36B9-7442-921C-26AAC6358D1F}"/>
                </a:ext>
              </a:extLst>
            </p:cNvPr>
            <p:cNvSpPr txBox="1"/>
            <p:nvPr/>
          </p:nvSpPr>
          <p:spPr>
            <a:xfrm>
              <a:off x="2726912" y="2802082"/>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66" name="TextBox 65">
              <a:extLst>
                <a:ext uri="{FF2B5EF4-FFF2-40B4-BE49-F238E27FC236}">
                  <a16:creationId xmlns:a16="http://schemas.microsoft.com/office/drawing/2014/main" id="{85BDE4DF-F81D-794B-9972-37ED67386AC5}"/>
                </a:ext>
              </a:extLst>
            </p:cNvPr>
            <p:cNvSpPr txBox="1"/>
            <p:nvPr/>
          </p:nvSpPr>
          <p:spPr>
            <a:xfrm>
              <a:off x="1241781" y="3868359"/>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28579" y="4067081"/>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8" name="Oval 67">
              <a:extLst>
                <a:ext uri="{FF2B5EF4-FFF2-40B4-BE49-F238E27FC236}">
                  <a16:creationId xmlns:a16="http://schemas.microsoft.com/office/drawing/2014/main" id="{6034C60F-C8F5-1A4A-AAC9-36EF362BE7E9}"/>
                </a:ext>
              </a:extLst>
            </p:cNvPr>
            <p:cNvSpPr/>
            <p:nvPr/>
          </p:nvSpPr>
          <p:spPr>
            <a:xfrm>
              <a:off x="2056690" y="2119676"/>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274776" y="3776919"/>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533069" y="2007655"/>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3116338" y="2893101"/>
              <a:ext cx="403612" cy="338554"/>
            </a:xfrm>
            <a:prstGeom prst="rect">
              <a:avLst/>
            </a:prstGeom>
            <a:noFill/>
          </p:spPr>
          <p:txBody>
            <a:bodyPr wrap="square" rtlCol="0">
              <a:spAutoFit/>
            </a:bodyPr>
            <a:lstStyle/>
            <a:p>
              <a:r>
                <a:rPr lang="en-US" sz="1600" dirty="0"/>
                <a:t>V</a:t>
              </a:r>
              <a:r>
                <a:rPr lang="en-US" sz="1600" baseline="-25000" dirty="0"/>
                <a:t>o</a:t>
              </a:r>
              <a:endParaRPr lang="en-US" sz="1200" baseline="-25000" dirty="0"/>
            </a:p>
          </p:txBody>
        </p:sp>
        <p:grpSp>
          <p:nvGrpSpPr>
            <p:cNvPr id="61" name="Group 210">
              <a:extLst>
                <a:ext uri="{FF2B5EF4-FFF2-40B4-BE49-F238E27FC236}">
                  <a16:creationId xmlns:a16="http://schemas.microsoft.com/office/drawing/2014/main" id="{38DA2179-A58C-EE09-7449-2AD3999074CB}"/>
                </a:ext>
              </a:extLst>
            </p:cNvPr>
            <p:cNvGrpSpPr>
              <a:grpSpLocks/>
            </p:cNvGrpSpPr>
            <p:nvPr/>
          </p:nvGrpSpPr>
          <p:grpSpPr bwMode="auto">
            <a:xfrm>
              <a:off x="2392126" y="3738051"/>
              <a:ext cx="304800" cy="762000"/>
              <a:chOff x="3216" y="1728"/>
              <a:chExt cx="192" cy="480"/>
            </a:xfrm>
          </p:grpSpPr>
          <p:sp>
            <p:nvSpPr>
              <p:cNvPr id="62" name="Line 8">
                <a:extLst>
                  <a:ext uri="{FF2B5EF4-FFF2-40B4-BE49-F238E27FC236}">
                    <a16:creationId xmlns:a16="http://schemas.microsoft.com/office/drawing/2014/main" id="{59778230-378C-549E-5B38-5777CDBCE0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3" name="Line 9">
                <a:extLst>
                  <a:ext uri="{FF2B5EF4-FFF2-40B4-BE49-F238E27FC236}">
                    <a16:creationId xmlns:a16="http://schemas.microsoft.com/office/drawing/2014/main" id="{9550C061-1377-85BC-0EE3-A12B4F8F0E7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3" name="Line 10">
                <a:extLst>
                  <a:ext uri="{FF2B5EF4-FFF2-40B4-BE49-F238E27FC236}">
                    <a16:creationId xmlns:a16="http://schemas.microsoft.com/office/drawing/2014/main" id="{C66CD265-492F-AA3C-9345-4A6AEA5C7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4" name="Line 11">
                <a:extLst>
                  <a:ext uri="{FF2B5EF4-FFF2-40B4-BE49-F238E27FC236}">
                    <a16:creationId xmlns:a16="http://schemas.microsoft.com/office/drawing/2014/main" id="{16EE2B0D-7829-3EE3-1394-1F1612B2D74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77" name="Straight Connector 76">
              <a:extLst>
                <a:ext uri="{FF2B5EF4-FFF2-40B4-BE49-F238E27FC236}">
                  <a16:creationId xmlns:a16="http://schemas.microsoft.com/office/drawing/2014/main" id="{38299B1B-09E6-D303-CF8A-B05FBBC0A871}"/>
                </a:ext>
              </a:extLst>
            </p:cNvPr>
            <p:cNvCxnSpPr>
              <a:cxnSpLocks/>
            </p:cNvCxnSpPr>
            <p:nvPr/>
          </p:nvCxnSpPr>
          <p:spPr>
            <a:xfrm flipV="1">
              <a:off x="2150230" y="3753312"/>
              <a:ext cx="395428" cy="41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B0330F71-1989-F7D4-858E-FCCE5924B730}"/>
                </a:ext>
              </a:extLst>
            </p:cNvPr>
            <p:cNvCxnSpPr/>
            <p:nvPr/>
          </p:nvCxnSpPr>
          <p:spPr>
            <a:xfrm rot="5400000" flipH="1" flipV="1">
              <a:off x="2430857" y="4429808"/>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EC89542E-F4A3-2766-68DD-D6E93B4E9E39}"/>
                </a:ext>
              </a:extLst>
            </p:cNvPr>
            <p:cNvSpPr txBox="1"/>
            <p:nvPr/>
          </p:nvSpPr>
          <p:spPr>
            <a:xfrm>
              <a:off x="2693907" y="4079740"/>
              <a:ext cx="447037" cy="338554"/>
            </a:xfrm>
            <a:prstGeom prst="rect">
              <a:avLst/>
            </a:prstGeom>
            <a:noFill/>
          </p:spPr>
          <p:txBody>
            <a:bodyPr wrap="square" rtlCol="0">
              <a:spAutoFit/>
            </a:bodyPr>
            <a:lstStyle/>
            <a:p>
              <a:r>
                <a:rPr lang="en-US" sz="1600" dirty="0"/>
                <a:t>C</a:t>
              </a:r>
              <a:r>
                <a:rPr lang="en-US" sz="1600" baseline="-25000" dirty="0"/>
                <a:t>E</a:t>
              </a:r>
              <a:endParaRPr lang="en-US" sz="1200" dirty="0"/>
            </a:p>
          </p:txBody>
        </p:sp>
        <p:sp>
          <p:nvSpPr>
            <p:cNvPr id="58" name="Oval 57">
              <a:extLst>
                <a:ext uri="{FF2B5EF4-FFF2-40B4-BE49-F238E27FC236}">
                  <a16:creationId xmlns:a16="http://schemas.microsoft.com/office/drawing/2014/main" id="{D2515452-72D6-EB3C-7965-5746A577F91E}"/>
                </a:ext>
              </a:extLst>
            </p:cNvPr>
            <p:cNvSpPr/>
            <p:nvPr/>
          </p:nvSpPr>
          <p:spPr>
            <a:xfrm>
              <a:off x="2112269" y="3713601"/>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9" name="Oval 58">
              <a:extLst>
                <a:ext uri="{FF2B5EF4-FFF2-40B4-BE49-F238E27FC236}">
                  <a16:creationId xmlns:a16="http://schemas.microsoft.com/office/drawing/2014/main" id="{878475FA-BD9B-6F73-46E7-3DBD1CE6EF44}"/>
                </a:ext>
              </a:extLst>
            </p:cNvPr>
            <p:cNvSpPr/>
            <p:nvPr/>
          </p:nvSpPr>
          <p:spPr>
            <a:xfrm>
              <a:off x="2490583" y="3715400"/>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A5CA1494-5FF4-A76B-6F37-685B29EB7699}"/>
                </a:ext>
              </a:extLst>
            </p:cNvPr>
            <p:cNvSpPr/>
            <p:nvPr/>
          </p:nvSpPr>
          <p:spPr>
            <a:xfrm>
              <a:off x="3256169" y="3254609"/>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9B0E745F-86B0-426C-E840-0DD4F3CB2847}"/>
                </a:ext>
              </a:extLst>
            </p:cNvPr>
            <p:cNvSpPr/>
            <p:nvPr/>
          </p:nvSpPr>
          <p:spPr>
            <a:xfrm>
              <a:off x="2440378" y="3256403"/>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1" name="Group 222">
              <a:extLst>
                <a:ext uri="{FF2B5EF4-FFF2-40B4-BE49-F238E27FC236}">
                  <a16:creationId xmlns:a16="http://schemas.microsoft.com/office/drawing/2014/main" id="{8BBD598E-32EF-4AF8-DFBD-E285FD01BFB0}"/>
                </a:ext>
              </a:extLst>
            </p:cNvPr>
            <p:cNvGrpSpPr>
              <a:grpSpLocks/>
            </p:cNvGrpSpPr>
            <p:nvPr/>
          </p:nvGrpSpPr>
          <p:grpSpPr bwMode="auto">
            <a:xfrm>
              <a:off x="2390818" y="4480831"/>
              <a:ext cx="304800" cy="381000"/>
              <a:chOff x="4272" y="3072"/>
              <a:chExt cx="192" cy="240"/>
            </a:xfrm>
          </p:grpSpPr>
          <p:sp>
            <p:nvSpPr>
              <p:cNvPr id="82" name="Line 99">
                <a:extLst>
                  <a:ext uri="{FF2B5EF4-FFF2-40B4-BE49-F238E27FC236}">
                    <a16:creationId xmlns:a16="http://schemas.microsoft.com/office/drawing/2014/main" id="{2FC232D6-65C5-2CB7-90A8-9356B1483D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3" name="Line 100">
                <a:extLst>
                  <a:ext uri="{FF2B5EF4-FFF2-40B4-BE49-F238E27FC236}">
                    <a16:creationId xmlns:a16="http://schemas.microsoft.com/office/drawing/2014/main" id="{6C9F97BB-3447-5F9B-265E-13F4C8D5AB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5" name="Line 101">
                <a:extLst>
                  <a:ext uri="{FF2B5EF4-FFF2-40B4-BE49-F238E27FC236}">
                    <a16:creationId xmlns:a16="http://schemas.microsoft.com/office/drawing/2014/main" id="{274FE3D8-986B-49DF-5EA1-23551BD4F4C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7" name="Line 102">
                <a:extLst>
                  <a:ext uri="{FF2B5EF4-FFF2-40B4-BE49-F238E27FC236}">
                    <a16:creationId xmlns:a16="http://schemas.microsoft.com/office/drawing/2014/main" id="{194C3153-E7B2-89FD-C5F3-238F3B66303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8" name="Line 103">
                <a:extLst>
                  <a:ext uri="{FF2B5EF4-FFF2-40B4-BE49-F238E27FC236}">
                    <a16:creationId xmlns:a16="http://schemas.microsoft.com/office/drawing/2014/main" id="{A8C12FFE-45B4-58B1-6FDF-AFA2F0F8E1A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4">
                <a:extLst>
                  <a:ext uri="{FF2B5EF4-FFF2-40B4-BE49-F238E27FC236}">
                    <a16:creationId xmlns:a16="http://schemas.microsoft.com/office/drawing/2014/main" id="{3926B497-9A4E-E509-4DB7-33F351FE54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90" name="Oval 89">
              <a:extLst>
                <a:ext uri="{FF2B5EF4-FFF2-40B4-BE49-F238E27FC236}">
                  <a16:creationId xmlns:a16="http://schemas.microsoft.com/office/drawing/2014/main" id="{8B50E72C-0A35-514D-CC77-BD2B3914158F}"/>
                </a:ext>
              </a:extLst>
            </p:cNvPr>
            <p:cNvSpPr/>
            <p:nvPr/>
          </p:nvSpPr>
          <p:spPr>
            <a:xfrm>
              <a:off x="1631761" y="3566583"/>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1" name="Oval 90">
              <a:extLst>
                <a:ext uri="{FF2B5EF4-FFF2-40B4-BE49-F238E27FC236}">
                  <a16:creationId xmlns:a16="http://schemas.microsoft.com/office/drawing/2014/main" id="{14F41F76-DBBD-73A7-95B0-772A3D7E8411}"/>
                </a:ext>
              </a:extLst>
            </p:cNvPr>
            <p:cNvSpPr/>
            <p:nvPr/>
          </p:nvSpPr>
          <p:spPr>
            <a:xfrm>
              <a:off x="2105100" y="4480991"/>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62491" y="2110467"/>
                <a:ext cx="7454733" cy="3594087"/>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62491" y="2110467"/>
                <a:ext cx="7454733" cy="3594087"/>
              </a:xfrm>
              <a:blipFill>
                <a:blip r:embed="rId3"/>
                <a:stretch>
                  <a:fillRect l="-680" t="-1408"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474713"/>
            <a:ext cx="2826415" cy="307777"/>
          </a:xfrm>
          <a:prstGeom prst="rect">
            <a:avLst/>
          </a:prstGeom>
          <a:noFill/>
        </p:spPr>
        <p:txBody>
          <a:bodyPr wrap="none" rtlCol="0">
            <a:spAutoFit/>
          </a:bodyPr>
          <a:lstStyle/>
          <a:p>
            <a:r>
              <a:rPr lang="en-US" sz="1400"/>
              <a:t>Credit: Ward, Hands on Radio.</a:t>
            </a:r>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Calibri" panose="020F0502020204030204" pitchFamily="34" charset="0"/>
                <a:cs typeface="Calibri" panose="020F0502020204030204" pitchFamily="34" charset="0"/>
              </a:rPr>
              <a:t>BJT common emitter amplifier continued</a:t>
            </a:r>
          </a:p>
        </p:txBody>
      </p:sp>
      <p:grpSp>
        <p:nvGrpSpPr>
          <p:cNvPr id="58" name="Group 57">
            <a:extLst>
              <a:ext uri="{FF2B5EF4-FFF2-40B4-BE49-F238E27FC236}">
                <a16:creationId xmlns:a16="http://schemas.microsoft.com/office/drawing/2014/main" id="{EDCCC321-0D34-3B90-39C6-6355D892A74F}"/>
              </a:ext>
            </a:extLst>
          </p:cNvPr>
          <p:cNvGrpSpPr/>
          <p:nvPr/>
        </p:nvGrpSpPr>
        <p:grpSpPr>
          <a:xfrm>
            <a:off x="274776" y="2029062"/>
            <a:ext cx="3320480" cy="3157954"/>
            <a:chOff x="274776" y="2100312"/>
            <a:chExt cx="3320480" cy="3157954"/>
          </a:xfrm>
        </p:grpSpPr>
        <p:sp>
          <p:nvSpPr>
            <p:cNvPr id="59" name="TextBox 58">
              <a:extLst>
                <a:ext uri="{FF2B5EF4-FFF2-40B4-BE49-F238E27FC236}">
                  <a16:creationId xmlns:a16="http://schemas.microsoft.com/office/drawing/2014/main" id="{23303526-80D6-48FD-5955-199769D61C69}"/>
                </a:ext>
              </a:extLst>
            </p:cNvPr>
            <p:cNvSpPr txBox="1"/>
            <p:nvPr/>
          </p:nvSpPr>
          <p:spPr>
            <a:xfrm>
              <a:off x="968683" y="4919712"/>
              <a:ext cx="2027991" cy="338554"/>
            </a:xfrm>
            <a:prstGeom prst="rect">
              <a:avLst/>
            </a:prstGeom>
            <a:noFill/>
          </p:spPr>
          <p:txBody>
            <a:bodyPr wrap="none" rtlCol="0">
              <a:spAutoFit/>
            </a:bodyPr>
            <a:lstStyle/>
            <a:p>
              <a:r>
                <a:rPr lang="en-US" sz="1600" dirty="0"/>
                <a:t>Common emitter amp</a:t>
              </a:r>
            </a:p>
          </p:txBody>
        </p:sp>
        <p:grpSp>
          <p:nvGrpSpPr>
            <p:cNvPr id="60" name="Group 478">
              <a:extLst>
                <a:ext uri="{FF2B5EF4-FFF2-40B4-BE49-F238E27FC236}">
                  <a16:creationId xmlns:a16="http://schemas.microsoft.com/office/drawing/2014/main" id="{69C292C3-CB97-2E88-1ED2-89260E5B5BE1}"/>
                </a:ext>
              </a:extLst>
            </p:cNvPr>
            <p:cNvGrpSpPr>
              <a:grpSpLocks/>
            </p:cNvGrpSpPr>
            <p:nvPr/>
          </p:nvGrpSpPr>
          <p:grpSpPr bwMode="auto">
            <a:xfrm flipH="1">
              <a:off x="1747676" y="3296176"/>
              <a:ext cx="401622" cy="609600"/>
              <a:chOff x="4656" y="1344"/>
              <a:chExt cx="192" cy="384"/>
            </a:xfrm>
          </p:grpSpPr>
          <p:sp>
            <p:nvSpPr>
              <p:cNvPr id="138" name="Freeform 137">
                <a:extLst>
                  <a:ext uri="{FF2B5EF4-FFF2-40B4-BE49-F238E27FC236}">
                    <a16:creationId xmlns:a16="http://schemas.microsoft.com/office/drawing/2014/main" id="{0DC95D30-441E-2495-0017-876129DF5C6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9" name="Line 36">
                <a:extLst>
                  <a:ext uri="{FF2B5EF4-FFF2-40B4-BE49-F238E27FC236}">
                    <a16:creationId xmlns:a16="http://schemas.microsoft.com/office/drawing/2014/main" id="{4E717966-102A-E5EB-1EED-CE442884265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Line 37">
                <a:extLst>
                  <a:ext uri="{FF2B5EF4-FFF2-40B4-BE49-F238E27FC236}">
                    <a16:creationId xmlns:a16="http://schemas.microsoft.com/office/drawing/2014/main" id="{6B01C634-6F5E-51EC-ADEA-AADAEA0F109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1" name="Freeform 140">
                <a:extLst>
                  <a:ext uri="{FF2B5EF4-FFF2-40B4-BE49-F238E27FC236}">
                    <a16:creationId xmlns:a16="http://schemas.microsoft.com/office/drawing/2014/main" id="{3E67494C-2756-3B2B-CBDB-CA337562A03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61" name="Group 207">
              <a:extLst>
                <a:ext uri="{FF2B5EF4-FFF2-40B4-BE49-F238E27FC236}">
                  <a16:creationId xmlns:a16="http://schemas.microsoft.com/office/drawing/2014/main" id="{8BAFCFC8-D573-CB49-D6E9-4BD1C2444C95}"/>
                </a:ext>
              </a:extLst>
            </p:cNvPr>
            <p:cNvGrpSpPr>
              <a:grpSpLocks/>
            </p:cNvGrpSpPr>
            <p:nvPr/>
          </p:nvGrpSpPr>
          <p:grpSpPr bwMode="auto">
            <a:xfrm>
              <a:off x="630226" y="3598160"/>
              <a:ext cx="304800" cy="762000"/>
              <a:chOff x="4560" y="2400"/>
              <a:chExt cx="192" cy="480"/>
            </a:xfrm>
          </p:grpSpPr>
          <p:sp>
            <p:nvSpPr>
              <p:cNvPr id="132" name="Oval 111">
                <a:extLst>
                  <a:ext uri="{FF2B5EF4-FFF2-40B4-BE49-F238E27FC236}">
                    <a16:creationId xmlns:a16="http://schemas.microsoft.com/office/drawing/2014/main" id="{FBBDBA05-2EDA-382D-9F7B-0BA590073C1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3" name="Line 112">
                <a:extLst>
                  <a:ext uri="{FF2B5EF4-FFF2-40B4-BE49-F238E27FC236}">
                    <a16:creationId xmlns:a16="http://schemas.microsoft.com/office/drawing/2014/main" id="{43710C93-3168-277C-4759-87804D8CA54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34" name="Line 113">
                <a:extLst>
                  <a:ext uri="{FF2B5EF4-FFF2-40B4-BE49-F238E27FC236}">
                    <a16:creationId xmlns:a16="http://schemas.microsoft.com/office/drawing/2014/main" id="{7AF5EC60-A1AF-497F-6660-1D446538A49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35" name="Group 117">
                <a:extLst>
                  <a:ext uri="{FF2B5EF4-FFF2-40B4-BE49-F238E27FC236}">
                    <a16:creationId xmlns:a16="http://schemas.microsoft.com/office/drawing/2014/main" id="{D6D106AD-878B-A0AA-EFFF-B15D0763EFD1}"/>
                  </a:ext>
                </a:extLst>
              </p:cNvPr>
              <p:cNvGrpSpPr>
                <a:grpSpLocks noChangeAspect="1"/>
              </p:cNvGrpSpPr>
              <p:nvPr/>
            </p:nvGrpSpPr>
            <p:grpSpPr bwMode="auto">
              <a:xfrm>
                <a:off x="4608" y="2592"/>
                <a:ext cx="96" cy="96"/>
                <a:chOff x="2929" y="3217"/>
                <a:chExt cx="383" cy="191"/>
              </a:xfrm>
            </p:grpSpPr>
            <p:sp>
              <p:nvSpPr>
                <p:cNvPr id="136" name="Arc 118">
                  <a:extLst>
                    <a:ext uri="{FF2B5EF4-FFF2-40B4-BE49-F238E27FC236}">
                      <a16:creationId xmlns:a16="http://schemas.microsoft.com/office/drawing/2014/main" id="{B94192F3-3B91-ABD0-E177-0D5253D2FA58}"/>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37" name="Arc 119">
                  <a:extLst>
                    <a:ext uri="{FF2B5EF4-FFF2-40B4-BE49-F238E27FC236}">
                      <a16:creationId xmlns:a16="http://schemas.microsoft.com/office/drawing/2014/main" id="{88A24032-1B90-6E05-5D4C-0BA03E799997}"/>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62" name="Straight Connector 61">
              <a:extLst>
                <a:ext uri="{FF2B5EF4-FFF2-40B4-BE49-F238E27FC236}">
                  <a16:creationId xmlns:a16="http://schemas.microsoft.com/office/drawing/2014/main" id="{160CCB45-9569-E15C-44AC-DCA0E27A5A24}"/>
                </a:ext>
              </a:extLst>
            </p:cNvPr>
            <p:cNvCxnSpPr/>
            <p:nvPr/>
          </p:nvCxnSpPr>
          <p:spPr>
            <a:xfrm>
              <a:off x="1239826" y="359942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22">
              <a:extLst>
                <a:ext uri="{FF2B5EF4-FFF2-40B4-BE49-F238E27FC236}">
                  <a16:creationId xmlns:a16="http://schemas.microsoft.com/office/drawing/2014/main" id="{BB9A3AE7-C369-0CD6-3D36-8FE9EE7BAA71}"/>
                </a:ext>
              </a:extLst>
            </p:cNvPr>
            <p:cNvGrpSpPr>
              <a:grpSpLocks/>
            </p:cNvGrpSpPr>
            <p:nvPr/>
          </p:nvGrpSpPr>
          <p:grpSpPr bwMode="auto">
            <a:xfrm>
              <a:off x="630226" y="4222244"/>
              <a:ext cx="304800" cy="381000"/>
              <a:chOff x="4272" y="3072"/>
              <a:chExt cx="192" cy="240"/>
            </a:xfrm>
          </p:grpSpPr>
          <p:sp>
            <p:nvSpPr>
              <p:cNvPr id="126" name="Line 99">
                <a:extLst>
                  <a:ext uri="{FF2B5EF4-FFF2-40B4-BE49-F238E27FC236}">
                    <a16:creationId xmlns:a16="http://schemas.microsoft.com/office/drawing/2014/main" id="{8E13BFA1-3593-081A-9FB5-83E1BD03E55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7" name="Line 100">
                <a:extLst>
                  <a:ext uri="{FF2B5EF4-FFF2-40B4-BE49-F238E27FC236}">
                    <a16:creationId xmlns:a16="http://schemas.microsoft.com/office/drawing/2014/main" id="{944D9701-5C60-491B-3849-646556C487E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8" name="Line 101">
                <a:extLst>
                  <a:ext uri="{FF2B5EF4-FFF2-40B4-BE49-F238E27FC236}">
                    <a16:creationId xmlns:a16="http://schemas.microsoft.com/office/drawing/2014/main" id="{491884CB-07D1-65F7-3B6C-AC5B67BA8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9" name="Line 102">
                <a:extLst>
                  <a:ext uri="{FF2B5EF4-FFF2-40B4-BE49-F238E27FC236}">
                    <a16:creationId xmlns:a16="http://schemas.microsoft.com/office/drawing/2014/main" id="{674B81E8-B30D-84D9-2D73-BBAD0D5E2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0" name="Line 103">
                <a:extLst>
                  <a:ext uri="{FF2B5EF4-FFF2-40B4-BE49-F238E27FC236}">
                    <a16:creationId xmlns:a16="http://schemas.microsoft.com/office/drawing/2014/main" id="{AE305563-32F0-0CD6-FF0F-6D900A07EC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1" name="Line 104">
                <a:extLst>
                  <a:ext uri="{FF2B5EF4-FFF2-40B4-BE49-F238E27FC236}">
                    <a16:creationId xmlns:a16="http://schemas.microsoft.com/office/drawing/2014/main" id="{75D95491-2FCF-07C7-D0FD-E07C85D6B9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74" name="Group 210">
              <a:extLst>
                <a:ext uri="{FF2B5EF4-FFF2-40B4-BE49-F238E27FC236}">
                  <a16:creationId xmlns:a16="http://schemas.microsoft.com/office/drawing/2014/main" id="{71BE2352-3E80-7D9B-A0B2-C207AF8F4885}"/>
                </a:ext>
              </a:extLst>
            </p:cNvPr>
            <p:cNvGrpSpPr>
              <a:grpSpLocks/>
            </p:cNvGrpSpPr>
            <p:nvPr/>
          </p:nvGrpSpPr>
          <p:grpSpPr bwMode="auto">
            <a:xfrm rot="16200000">
              <a:off x="1011226" y="3217615"/>
              <a:ext cx="304800" cy="762000"/>
              <a:chOff x="3216" y="1728"/>
              <a:chExt cx="192" cy="480"/>
            </a:xfrm>
          </p:grpSpPr>
          <p:sp>
            <p:nvSpPr>
              <p:cNvPr id="122" name="Line 8">
                <a:extLst>
                  <a:ext uri="{FF2B5EF4-FFF2-40B4-BE49-F238E27FC236}">
                    <a16:creationId xmlns:a16="http://schemas.microsoft.com/office/drawing/2014/main" id="{A166A616-FFFD-0BB2-C5FE-6F22F364FB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9">
                <a:extLst>
                  <a:ext uri="{FF2B5EF4-FFF2-40B4-BE49-F238E27FC236}">
                    <a16:creationId xmlns:a16="http://schemas.microsoft.com/office/drawing/2014/main" id="{FB7384F5-2AFE-E185-E460-C1076F6BA5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
                <a:extLst>
                  <a:ext uri="{FF2B5EF4-FFF2-40B4-BE49-F238E27FC236}">
                    <a16:creationId xmlns:a16="http://schemas.microsoft.com/office/drawing/2014/main" id="{894BEE9A-C302-C401-1C7A-91AC77310C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5" name="Line 11">
                <a:extLst>
                  <a:ext uri="{FF2B5EF4-FFF2-40B4-BE49-F238E27FC236}">
                    <a16:creationId xmlns:a16="http://schemas.microsoft.com/office/drawing/2014/main" id="{BC1F729D-30C3-3E8C-6B18-205D42B7595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7" name="Freeform 12">
              <a:extLst>
                <a:ext uri="{FF2B5EF4-FFF2-40B4-BE49-F238E27FC236}">
                  <a16:creationId xmlns:a16="http://schemas.microsoft.com/office/drawing/2014/main" id="{9C8D2464-6C79-CE5C-1E88-8E005E98FD9A}"/>
                </a:ext>
              </a:extLst>
            </p:cNvPr>
            <p:cNvSpPr>
              <a:spLocks/>
            </p:cNvSpPr>
            <p:nvPr/>
          </p:nvSpPr>
          <p:spPr bwMode="auto">
            <a:xfrm flipH="1">
              <a:off x="1586205" y="2869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8" name="Freeform 12">
              <a:extLst>
                <a:ext uri="{FF2B5EF4-FFF2-40B4-BE49-F238E27FC236}">
                  <a16:creationId xmlns:a16="http://schemas.microsoft.com/office/drawing/2014/main" id="{55FCD5B4-EABC-20AC-8F96-EDDFEC170EED}"/>
                </a:ext>
              </a:extLst>
            </p:cNvPr>
            <p:cNvSpPr>
              <a:spLocks/>
            </p:cNvSpPr>
            <p:nvPr/>
          </p:nvSpPr>
          <p:spPr bwMode="auto">
            <a:xfrm flipH="1">
              <a:off x="2391120" y="253417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9" name="Straight Connector 78">
              <a:extLst>
                <a:ext uri="{FF2B5EF4-FFF2-40B4-BE49-F238E27FC236}">
                  <a16:creationId xmlns:a16="http://schemas.microsoft.com/office/drawing/2014/main" id="{207268AD-5792-B79C-C169-5637F3FB9CE5}"/>
                </a:ext>
              </a:extLst>
            </p:cNvPr>
            <p:cNvCxnSpPr>
              <a:cxnSpLocks/>
              <a:endCxn id="100" idx="5"/>
            </p:cNvCxnSpPr>
            <p:nvPr/>
          </p:nvCxnSpPr>
          <p:spPr>
            <a:xfrm>
              <a:off x="2141202" y="3296176"/>
              <a:ext cx="3784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A3181DD9-A350-A169-9877-5DC4577FC6C9}"/>
                </a:ext>
              </a:extLst>
            </p:cNvPr>
            <p:cNvCxnSpPr/>
            <p:nvPr/>
          </p:nvCxnSpPr>
          <p:spPr>
            <a:xfrm flipV="1">
              <a:off x="1658013" y="2535728"/>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C63CB8A8-F922-37C8-8200-C627A1AB5CE9}"/>
                </a:ext>
              </a:extLst>
            </p:cNvPr>
            <p:cNvCxnSpPr/>
            <p:nvPr/>
          </p:nvCxnSpPr>
          <p:spPr>
            <a:xfrm rot="10800000">
              <a:off x="1673253" y="2540272"/>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D06EB381-43F9-24BE-1B17-11DA83C65856}"/>
                </a:ext>
              </a:extLst>
            </p:cNvPr>
            <p:cNvCxnSpPr/>
            <p:nvPr/>
          </p:nvCxnSpPr>
          <p:spPr>
            <a:xfrm rot="5400000" flipH="1" flipV="1">
              <a:off x="1948843" y="236958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821FB431-3614-B318-E297-4AB44AE5A2E1}"/>
                </a:ext>
              </a:extLst>
            </p:cNvPr>
            <p:cNvSpPr txBox="1"/>
            <p:nvPr/>
          </p:nvSpPr>
          <p:spPr>
            <a:xfrm>
              <a:off x="2045755" y="2697726"/>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84" name="TextBox 83">
              <a:extLst>
                <a:ext uri="{FF2B5EF4-FFF2-40B4-BE49-F238E27FC236}">
                  <a16:creationId xmlns:a16="http://schemas.microsoft.com/office/drawing/2014/main" id="{CBD9ED3B-8DF1-C84A-C722-49D70F25A747}"/>
                </a:ext>
              </a:extLst>
            </p:cNvPr>
            <p:cNvSpPr txBox="1"/>
            <p:nvPr/>
          </p:nvSpPr>
          <p:spPr>
            <a:xfrm>
              <a:off x="1201726" y="2996293"/>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85" name="TextBox 84">
              <a:extLst>
                <a:ext uri="{FF2B5EF4-FFF2-40B4-BE49-F238E27FC236}">
                  <a16:creationId xmlns:a16="http://schemas.microsoft.com/office/drawing/2014/main" id="{874F7AD8-3072-A5C9-A733-43DAAC57CBB2}"/>
                </a:ext>
              </a:extLst>
            </p:cNvPr>
            <p:cNvSpPr txBox="1"/>
            <p:nvPr/>
          </p:nvSpPr>
          <p:spPr>
            <a:xfrm>
              <a:off x="819584" y="3155444"/>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86" name="Group 210">
              <a:extLst>
                <a:ext uri="{FF2B5EF4-FFF2-40B4-BE49-F238E27FC236}">
                  <a16:creationId xmlns:a16="http://schemas.microsoft.com/office/drawing/2014/main" id="{779C2456-2CC3-F779-8F27-41404D61183C}"/>
                </a:ext>
              </a:extLst>
            </p:cNvPr>
            <p:cNvGrpSpPr>
              <a:grpSpLocks/>
            </p:cNvGrpSpPr>
            <p:nvPr/>
          </p:nvGrpSpPr>
          <p:grpSpPr bwMode="auto">
            <a:xfrm rot="16200000">
              <a:off x="2755860" y="2915177"/>
              <a:ext cx="304800" cy="762000"/>
              <a:chOff x="3216" y="1728"/>
              <a:chExt cx="192" cy="480"/>
            </a:xfrm>
          </p:grpSpPr>
          <p:sp>
            <p:nvSpPr>
              <p:cNvPr id="118" name="Line 8">
                <a:extLst>
                  <a:ext uri="{FF2B5EF4-FFF2-40B4-BE49-F238E27FC236}">
                    <a16:creationId xmlns:a16="http://schemas.microsoft.com/office/drawing/2014/main" id="{DB8F9A15-6DAF-1C33-E42F-3AE789AB751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9" name="Line 9">
                <a:extLst>
                  <a:ext uri="{FF2B5EF4-FFF2-40B4-BE49-F238E27FC236}">
                    <a16:creationId xmlns:a16="http://schemas.microsoft.com/office/drawing/2014/main" id="{69EB5848-9789-4C05-4E07-2D819FC59C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
                <a:extLst>
                  <a:ext uri="{FF2B5EF4-FFF2-40B4-BE49-F238E27FC236}">
                    <a16:creationId xmlns:a16="http://schemas.microsoft.com/office/drawing/2014/main" id="{E01053EA-638B-6837-B000-E707FD65F8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1">
                <a:extLst>
                  <a:ext uri="{FF2B5EF4-FFF2-40B4-BE49-F238E27FC236}">
                    <a16:creationId xmlns:a16="http://schemas.microsoft.com/office/drawing/2014/main" id="{54BE53BA-D8E6-D739-9CE7-C6DFE24E1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87" name="Oval 86">
              <a:extLst>
                <a:ext uri="{FF2B5EF4-FFF2-40B4-BE49-F238E27FC236}">
                  <a16:creationId xmlns:a16="http://schemas.microsoft.com/office/drawing/2014/main" id="{E084E36A-2691-E8CC-08DB-609BFF0B728B}"/>
                </a:ext>
              </a:extLst>
            </p:cNvPr>
            <p:cNvSpPr/>
            <p:nvPr/>
          </p:nvSpPr>
          <p:spPr>
            <a:xfrm>
              <a:off x="3250018" y="322871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2">
              <a:extLst>
                <a:ext uri="{FF2B5EF4-FFF2-40B4-BE49-F238E27FC236}">
                  <a16:creationId xmlns:a16="http://schemas.microsoft.com/office/drawing/2014/main" id="{267CD0A0-ADA3-0E8F-4527-D32D01C64E24}"/>
                </a:ext>
              </a:extLst>
            </p:cNvPr>
            <p:cNvGrpSpPr>
              <a:grpSpLocks/>
            </p:cNvGrpSpPr>
            <p:nvPr/>
          </p:nvGrpSpPr>
          <p:grpSpPr bwMode="auto">
            <a:xfrm>
              <a:off x="2001010" y="4531044"/>
              <a:ext cx="304800" cy="381000"/>
              <a:chOff x="4272" y="3072"/>
              <a:chExt cx="192" cy="240"/>
            </a:xfrm>
          </p:grpSpPr>
          <p:sp>
            <p:nvSpPr>
              <p:cNvPr id="112" name="Line 99">
                <a:extLst>
                  <a:ext uri="{FF2B5EF4-FFF2-40B4-BE49-F238E27FC236}">
                    <a16:creationId xmlns:a16="http://schemas.microsoft.com/office/drawing/2014/main" id="{A4D8F989-00F9-6F19-DBEA-CB2A1F80608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0">
                <a:extLst>
                  <a:ext uri="{FF2B5EF4-FFF2-40B4-BE49-F238E27FC236}">
                    <a16:creationId xmlns:a16="http://schemas.microsoft.com/office/drawing/2014/main" id="{77310384-E6FF-4096-E23D-8C96F4D8056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1">
                <a:extLst>
                  <a:ext uri="{FF2B5EF4-FFF2-40B4-BE49-F238E27FC236}">
                    <a16:creationId xmlns:a16="http://schemas.microsoft.com/office/drawing/2014/main" id="{2DAE4651-08A3-0369-09ED-F4C97539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5" name="Line 102">
                <a:extLst>
                  <a:ext uri="{FF2B5EF4-FFF2-40B4-BE49-F238E27FC236}">
                    <a16:creationId xmlns:a16="http://schemas.microsoft.com/office/drawing/2014/main" id="{8793D71A-FF93-673D-FE33-ABAD0813647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6" name="Line 103">
                <a:extLst>
                  <a:ext uri="{FF2B5EF4-FFF2-40B4-BE49-F238E27FC236}">
                    <a16:creationId xmlns:a16="http://schemas.microsoft.com/office/drawing/2014/main" id="{52A6D627-02F3-0389-CABB-00E67519C2C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104">
                <a:extLst>
                  <a:ext uri="{FF2B5EF4-FFF2-40B4-BE49-F238E27FC236}">
                    <a16:creationId xmlns:a16="http://schemas.microsoft.com/office/drawing/2014/main" id="{5AE9E0D8-48E7-7178-EA06-B1E3484B19E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89" name="Freeform 12">
              <a:extLst>
                <a:ext uri="{FF2B5EF4-FFF2-40B4-BE49-F238E27FC236}">
                  <a16:creationId xmlns:a16="http://schemas.microsoft.com/office/drawing/2014/main" id="{F86D3D3F-B116-5BAA-129B-4B856CC42EC3}"/>
                </a:ext>
              </a:extLst>
            </p:cNvPr>
            <p:cNvSpPr>
              <a:spLocks/>
            </p:cNvSpPr>
            <p:nvPr/>
          </p:nvSpPr>
          <p:spPr bwMode="auto">
            <a:xfrm flipH="1">
              <a:off x="1582589" y="3598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0" name="Freeform 12">
              <a:extLst>
                <a:ext uri="{FF2B5EF4-FFF2-40B4-BE49-F238E27FC236}">
                  <a16:creationId xmlns:a16="http://schemas.microsoft.com/office/drawing/2014/main" id="{DBDE53D0-B379-9A04-AA9B-C70E98DF4EF5}"/>
                </a:ext>
              </a:extLst>
            </p:cNvPr>
            <p:cNvSpPr>
              <a:spLocks/>
            </p:cNvSpPr>
            <p:nvPr/>
          </p:nvSpPr>
          <p:spPr bwMode="auto">
            <a:xfrm flipH="1">
              <a:off x="2054562" y="384124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1" name="Straight Connector 90">
              <a:extLst>
                <a:ext uri="{FF2B5EF4-FFF2-40B4-BE49-F238E27FC236}">
                  <a16:creationId xmlns:a16="http://schemas.microsoft.com/office/drawing/2014/main" id="{2264E904-5498-0DEA-AFB9-CE4E37789CEB}"/>
                </a:ext>
              </a:extLst>
            </p:cNvPr>
            <p:cNvCxnSpPr>
              <a:cxnSpLocks/>
              <a:endCxn id="102" idx="6"/>
            </p:cNvCxnSpPr>
            <p:nvPr/>
          </p:nvCxnSpPr>
          <p:spPr>
            <a:xfrm>
              <a:off x="1657783" y="4531044"/>
              <a:ext cx="554304" cy="601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B623F000-821F-C817-0C24-2977DA9FACB5}"/>
                </a:ext>
              </a:extLst>
            </p:cNvPr>
            <p:cNvCxnSpPr/>
            <p:nvPr/>
          </p:nvCxnSpPr>
          <p:spPr>
            <a:xfrm rot="5400000" flipH="1" flipV="1">
              <a:off x="1562306" y="4411950"/>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4767CEEB-41FA-FB3E-3B8D-7C9EAA888469}"/>
                </a:ext>
              </a:extLst>
            </p:cNvPr>
            <p:cNvSpPr txBox="1"/>
            <p:nvPr/>
          </p:nvSpPr>
          <p:spPr>
            <a:xfrm>
              <a:off x="2726912" y="2790207"/>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94" name="TextBox 93">
              <a:extLst>
                <a:ext uri="{FF2B5EF4-FFF2-40B4-BE49-F238E27FC236}">
                  <a16:creationId xmlns:a16="http://schemas.microsoft.com/office/drawing/2014/main" id="{190CEDFD-2A6E-F055-FF44-7E37D514F00D}"/>
                </a:ext>
              </a:extLst>
            </p:cNvPr>
            <p:cNvSpPr txBox="1"/>
            <p:nvPr/>
          </p:nvSpPr>
          <p:spPr>
            <a:xfrm>
              <a:off x="1241781" y="385648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95" name="TextBox 94">
              <a:extLst>
                <a:ext uri="{FF2B5EF4-FFF2-40B4-BE49-F238E27FC236}">
                  <a16:creationId xmlns:a16="http://schemas.microsoft.com/office/drawing/2014/main" id="{AD783D61-AA51-D062-C0DB-B095562DBE09}"/>
                </a:ext>
              </a:extLst>
            </p:cNvPr>
            <p:cNvSpPr txBox="1"/>
            <p:nvPr/>
          </p:nvSpPr>
          <p:spPr>
            <a:xfrm>
              <a:off x="1728579" y="405520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96" name="Oval 95">
              <a:extLst>
                <a:ext uri="{FF2B5EF4-FFF2-40B4-BE49-F238E27FC236}">
                  <a16:creationId xmlns:a16="http://schemas.microsoft.com/office/drawing/2014/main" id="{760E35DE-C027-165A-9C37-BDB7A0BA8C85}"/>
                </a:ext>
              </a:extLst>
            </p:cNvPr>
            <p:cNvSpPr/>
            <p:nvPr/>
          </p:nvSpPr>
          <p:spPr>
            <a:xfrm>
              <a:off x="2056690" y="21078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7" name="TextBox 96">
              <a:extLst>
                <a:ext uri="{FF2B5EF4-FFF2-40B4-BE49-F238E27FC236}">
                  <a16:creationId xmlns:a16="http://schemas.microsoft.com/office/drawing/2014/main" id="{BA9C54CF-BEFB-4B84-8D12-3EC2F676BAE1}"/>
                </a:ext>
              </a:extLst>
            </p:cNvPr>
            <p:cNvSpPr txBox="1"/>
            <p:nvPr/>
          </p:nvSpPr>
          <p:spPr>
            <a:xfrm>
              <a:off x="274776" y="3765044"/>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98" name="TextBox 97">
              <a:extLst>
                <a:ext uri="{FF2B5EF4-FFF2-40B4-BE49-F238E27FC236}">
                  <a16:creationId xmlns:a16="http://schemas.microsoft.com/office/drawing/2014/main" id="{096E8420-42F3-8689-3226-F6F30426CC0C}"/>
                </a:ext>
              </a:extLst>
            </p:cNvPr>
            <p:cNvSpPr txBox="1"/>
            <p:nvPr/>
          </p:nvSpPr>
          <p:spPr>
            <a:xfrm>
              <a:off x="2284082" y="2100312"/>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99" name="TextBox 98">
              <a:extLst>
                <a:ext uri="{FF2B5EF4-FFF2-40B4-BE49-F238E27FC236}">
                  <a16:creationId xmlns:a16="http://schemas.microsoft.com/office/drawing/2014/main" id="{016802F4-2323-5A38-E300-80E2B96448CA}"/>
                </a:ext>
              </a:extLst>
            </p:cNvPr>
            <p:cNvSpPr txBox="1"/>
            <p:nvPr/>
          </p:nvSpPr>
          <p:spPr>
            <a:xfrm>
              <a:off x="3191644" y="2881226"/>
              <a:ext cx="403612" cy="338554"/>
            </a:xfrm>
            <a:prstGeom prst="rect">
              <a:avLst/>
            </a:prstGeom>
            <a:noFill/>
          </p:spPr>
          <p:txBody>
            <a:bodyPr wrap="square" rtlCol="0">
              <a:spAutoFit/>
            </a:bodyPr>
            <a:lstStyle/>
            <a:p>
              <a:r>
                <a:rPr lang="en-US" sz="1600" dirty="0"/>
                <a:t>V</a:t>
              </a:r>
              <a:r>
                <a:rPr lang="en-US" sz="1600" baseline="-25000" dirty="0"/>
                <a:t>o</a:t>
              </a:r>
              <a:endParaRPr lang="en-US" sz="1200" baseline="-25000" dirty="0"/>
            </a:p>
          </p:txBody>
        </p:sp>
        <p:sp>
          <p:nvSpPr>
            <p:cNvPr id="100" name="Oval 99">
              <a:extLst>
                <a:ext uri="{FF2B5EF4-FFF2-40B4-BE49-F238E27FC236}">
                  <a16:creationId xmlns:a16="http://schemas.microsoft.com/office/drawing/2014/main" id="{99257FC9-9EE1-FBA8-6E60-DE022A4853EF}"/>
                </a:ext>
              </a:extLst>
            </p:cNvPr>
            <p:cNvSpPr/>
            <p:nvPr/>
          </p:nvSpPr>
          <p:spPr>
            <a:xfrm>
              <a:off x="2421104" y="32348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1" name="Oval 100">
              <a:extLst>
                <a:ext uri="{FF2B5EF4-FFF2-40B4-BE49-F238E27FC236}">
                  <a16:creationId xmlns:a16="http://schemas.microsoft.com/office/drawing/2014/main" id="{A2749750-7B03-BB0E-E911-E436C6F98F80}"/>
                </a:ext>
              </a:extLst>
            </p:cNvPr>
            <p:cNvSpPr/>
            <p:nvPr/>
          </p:nvSpPr>
          <p:spPr>
            <a:xfrm>
              <a:off x="1607842" y="355037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Oval 101">
              <a:extLst>
                <a:ext uri="{FF2B5EF4-FFF2-40B4-BE49-F238E27FC236}">
                  <a16:creationId xmlns:a16="http://schemas.microsoft.com/office/drawing/2014/main" id="{A2FCB8D3-A61B-BF83-2A96-44D96FC2797C}"/>
                </a:ext>
              </a:extLst>
            </p:cNvPr>
            <p:cNvSpPr/>
            <p:nvPr/>
          </p:nvSpPr>
          <p:spPr>
            <a:xfrm>
              <a:off x="2096645" y="4477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03" name="Group 210">
              <a:extLst>
                <a:ext uri="{FF2B5EF4-FFF2-40B4-BE49-F238E27FC236}">
                  <a16:creationId xmlns:a16="http://schemas.microsoft.com/office/drawing/2014/main" id="{679F3301-A087-67B4-7503-0F8272DA4AE1}"/>
                </a:ext>
              </a:extLst>
            </p:cNvPr>
            <p:cNvGrpSpPr>
              <a:grpSpLocks/>
            </p:cNvGrpSpPr>
            <p:nvPr/>
          </p:nvGrpSpPr>
          <p:grpSpPr bwMode="auto">
            <a:xfrm>
              <a:off x="2392126" y="3726176"/>
              <a:ext cx="304800" cy="762000"/>
              <a:chOff x="3216" y="1728"/>
              <a:chExt cx="192" cy="480"/>
            </a:xfrm>
          </p:grpSpPr>
          <p:sp>
            <p:nvSpPr>
              <p:cNvPr id="108" name="Line 8">
                <a:extLst>
                  <a:ext uri="{FF2B5EF4-FFF2-40B4-BE49-F238E27FC236}">
                    <a16:creationId xmlns:a16="http://schemas.microsoft.com/office/drawing/2014/main" id="{8DB5AC0C-C31B-FAA0-D9D7-E92F879A5C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Line 9">
                <a:extLst>
                  <a:ext uri="{FF2B5EF4-FFF2-40B4-BE49-F238E27FC236}">
                    <a16:creationId xmlns:a16="http://schemas.microsoft.com/office/drawing/2014/main" id="{F4560088-A14C-BF87-9BD4-096EA887CF2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
                <a:extLst>
                  <a:ext uri="{FF2B5EF4-FFF2-40B4-BE49-F238E27FC236}">
                    <a16:creationId xmlns:a16="http://schemas.microsoft.com/office/drawing/2014/main" id="{2912C278-CF33-AA92-E96B-BA50783DE4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1">
                <a:extLst>
                  <a:ext uri="{FF2B5EF4-FFF2-40B4-BE49-F238E27FC236}">
                    <a16:creationId xmlns:a16="http://schemas.microsoft.com/office/drawing/2014/main" id="{58C7AAC8-0757-2F14-FC48-749AD7269C3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65ECB8D7-9F41-FDF9-C42F-3C651D162830}"/>
                </a:ext>
              </a:extLst>
            </p:cNvPr>
            <p:cNvCxnSpPr>
              <a:cxnSpLocks/>
            </p:cNvCxnSpPr>
            <p:nvPr/>
          </p:nvCxnSpPr>
          <p:spPr>
            <a:xfrm flipV="1">
              <a:off x="2150230" y="3741437"/>
              <a:ext cx="395428" cy="41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FD161F31-E995-E15F-BA92-269C5B529D58}"/>
                </a:ext>
              </a:extLst>
            </p:cNvPr>
            <p:cNvCxnSpPr>
              <a:cxnSpLocks/>
            </p:cNvCxnSpPr>
            <p:nvPr/>
          </p:nvCxnSpPr>
          <p:spPr>
            <a:xfrm>
              <a:off x="2161873" y="4528699"/>
              <a:ext cx="384962" cy="10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4B4A37FD-14C2-5394-84FF-5CCB38305C74}"/>
                </a:ext>
              </a:extLst>
            </p:cNvPr>
            <p:cNvCxnSpPr/>
            <p:nvPr/>
          </p:nvCxnSpPr>
          <p:spPr>
            <a:xfrm rot="5400000" flipH="1" flipV="1">
              <a:off x="2430857" y="4417933"/>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899667E8-C6F1-A200-7945-B1BFD8B30BCA}"/>
                </a:ext>
              </a:extLst>
            </p:cNvPr>
            <p:cNvSpPr txBox="1"/>
            <p:nvPr/>
          </p:nvSpPr>
          <p:spPr>
            <a:xfrm>
              <a:off x="2693907" y="4067865"/>
              <a:ext cx="447037" cy="338554"/>
            </a:xfrm>
            <a:prstGeom prst="rect">
              <a:avLst/>
            </a:prstGeom>
            <a:noFill/>
          </p:spPr>
          <p:txBody>
            <a:bodyPr wrap="square" rtlCol="0">
              <a:spAutoFit/>
            </a:bodyPr>
            <a:lstStyle/>
            <a:p>
              <a:r>
                <a:rPr lang="en-US" sz="1600" dirty="0"/>
                <a:t>C</a:t>
              </a:r>
              <a:r>
                <a:rPr lang="en-US" sz="1600" baseline="-25000" dirty="0"/>
                <a:t>E</a:t>
              </a:r>
              <a:endParaRPr lang="en-US" sz="1200" dirty="0"/>
            </a:p>
          </p:txBody>
        </p:sp>
      </p:grpSp>
    </p:spTree>
    <p:extLst>
      <p:ext uri="{BB962C8B-B14F-4D97-AF65-F5344CB8AC3E}">
        <p14:creationId xmlns:p14="http://schemas.microsoft.com/office/powerpoint/2010/main" val="311341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344141" y="107694"/>
            <a:ext cx="10515600" cy="869909"/>
          </a:xfrm>
        </p:spPr>
        <p:txBody>
          <a:bodyPr/>
          <a:lstStyle/>
          <a:p>
            <a:pPr algn="ctr"/>
            <a:r>
              <a:rPr lang="en-US" dirty="0">
                <a:latin typeface="Calibri" panose="020F0502020204030204" pitchFamily="34" charset="0"/>
                <a:cs typeface="Calibri" panose="020F0502020204030204" pitchFamily="34" charset="0"/>
              </a:rPr>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915289" y="1248494"/>
                <a:ext cx="4696255" cy="5388381"/>
              </a:xfrm>
            </p:spPr>
            <p:txBody>
              <a:bodyPr>
                <a:no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marL="0" indent="0">
                  <a:spcBef>
                    <a:spcPts val="400"/>
                  </a:spcBef>
                  <a:buNone/>
                </a:pPr>
                <a:endParaRPr lang="en-US" sz="1800" dirty="0"/>
              </a:p>
              <a:p>
                <a:pPr marL="0" indent="0">
                  <a:spcBef>
                    <a:spcPts val="400"/>
                  </a:spcBef>
                  <a:buNone/>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single inductor.</a:t>
                </a:r>
              </a:p>
              <a:p>
                <a:pPr>
                  <a:spcBef>
                    <a:spcPts val="400"/>
                  </a:spcBef>
                </a:pPr>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915289" y="1248494"/>
                <a:ext cx="4696255" cy="5388381"/>
              </a:xfrm>
              <a:blipFill>
                <a:blip r:embed="rId2"/>
                <a:stretch>
                  <a:fillRect l="-809"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394662" y="1556256"/>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282340" y="420947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668720" y="1383128"/>
                <a:ext cx="4417398"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668720" y="1383128"/>
                <a:ext cx="4417398" cy="3331327"/>
              </a:xfrm>
              <a:prstGeom prst="rect">
                <a:avLst/>
              </a:prstGeom>
              <a:blipFill>
                <a:blip r:embed="rId3"/>
                <a:stretch>
                  <a:fillRect l="-860" t="-1515"/>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F5373-7BA5-7102-A606-4260F03726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CA3C6-362A-96A9-BAD6-7FA128CC27DD}"/>
              </a:ext>
            </a:extLst>
          </p:cNvPr>
          <p:cNvSpPr>
            <a:spLocks noGrp="1"/>
          </p:cNvSpPr>
          <p:nvPr>
            <p:ph type="title"/>
          </p:nvPr>
        </p:nvSpPr>
        <p:spPr>
          <a:xfrm>
            <a:off x="334851" y="161483"/>
            <a:ext cx="11478771" cy="868362"/>
          </a:xfrm>
        </p:spPr>
        <p:txBody>
          <a:bodyPr anchor="ctr">
            <a:normAutofit/>
          </a:bodyPr>
          <a:lstStyle/>
          <a:p>
            <a:pPr algn="ctr"/>
            <a:r>
              <a:rPr lang="en-US" sz="4400" dirty="0">
                <a:latin typeface="Calibri" panose="020F0502020204030204" pitchFamily="34" charset="0"/>
                <a:cs typeface="Calibri" panose="020F0502020204030204" pitchFamily="34" charset="0"/>
              </a:rPr>
              <a:t>BJT </a:t>
            </a:r>
            <a:r>
              <a:rPr lang="en-US" dirty="0">
                <a:latin typeface="Calibri" panose="020F0502020204030204" pitchFamily="34" charset="0"/>
                <a:cs typeface="Calibri" panose="020F0502020204030204" pitchFamily="34" charset="0"/>
              </a:rPr>
              <a:t>c</a:t>
            </a:r>
            <a:r>
              <a:rPr lang="en-US" sz="4400" dirty="0">
                <a:latin typeface="Calibri" panose="020F0502020204030204" pitchFamily="34" charset="0"/>
                <a:cs typeface="Calibri" panose="020F0502020204030204" pitchFamily="34" charset="0"/>
              </a:rPr>
              <a:t>ommon </a:t>
            </a:r>
            <a:r>
              <a:rPr lang="en-US" dirty="0">
                <a:latin typeface="Calibri" panose="020F0502020204030204" pitchFamily="34" charset="0"/>
                <a:cs typeface="Calibri" panose="020F0502020204030204" pitchFamily="34" charset="0"/>
              </a:rPr>
              <a:t>e</a:t>
            </a:r>
            <a:r>
              <a:rPr lang="en-US" sz="4400" dirty="0">
                <a:latin typeface="Calibri" panose="020F0502020204030204" pitchFamily="34" charset="0"/>
                <a:cs typeface="Calibri" panose="020F0502020204030204" pitchFamily="34" charset="0"/>
              </a:rPr>
              <a:t>mitter </a:t>
            </a:r>
            <a:r>
              <a:rPr lang="en-US" dirty="0">
                <a:latin typeface="Calibri" panose="020F0502020204030204" pitchFamily="34" charset="0"/>
                <a:cs typeface="Calibri" panose="020F0502020204030204" pitchFamily="34" charset="0"/>
              </a:rPr>
              <a:t>a</a:t>
            </a:r>
            <a:r>
              <a:rPr lang="en-US" sz="4400" dirty="0">
                <a:latin typeface="Calibri" panose="020F0502020204030204" pitchFamily="34" charset="0"/>
                <a:cs typeface="Calibri" panose="020F0502020204030204" pitchFamily="34" charset="0"/>
              </a:rPr>
              <a:t>mplifier (PNP)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5370B-C0CD-897F-D8F9-FAB88A2C1432}"/>
                  </a:ext>
                </a:extLst>
              </p:cNvPr>
              <p:cNvSpPr>
                <a:spLocks noGrp="1"/>
              </p:cNvSpPr>
              <p:nvPr>
                <p:ph idx="1"/>
              </p:nvPr>
            </p:nvSpPr>
            <p:spPr>
              <a:xfrm>
                <a:off x="3352527" y="1350069"/>
                <a:ext cx="7980785" cy="4922936"/>
              </a:xfrm>
            </p:spPr>
            <p:txBody>
              <a:bodyPr>
                <a:noAutofit/>
              </a:bodyPr>
              <a:lstStyle/>
              <a:p>
                <a:pPr algn="l"/>
                <a:r>
                  <a:rPr lang="en-US" sz="2000" dirty="0">
                    <a:ea typeface="Arial" charset="0"/>
                    <a:cs typeface="Arial" charset="0"/>
                  </a:rPr>
                  <a:t>2n3906 transistor with 𝛽=150.  </a:t>
                </a:r>
              </a:p>
              <a:p>
                <a:pPr marL="914400" lvl="1" indent="-457200">
                  <a:buFont typeface="+mj-lt"/>
                  <a:buAutoNum type="arabicPeriod"/>
                </a:pPr>
                <a:r>
                  <a:rPr lang="en-US" sz="2000" dirty="0">
                    <a:ea typeface="Arial" charset="0"/>
                    <a:cs typeface="Arial" charset="0"/>
                  </a:rPr>
                  <a:t>Pick the supply voltage V</a:t>
                </a:r>
                <a:r>
                  <a:rPr lang="en-US" sz="2000" baseline="-25000" dirty="0">
                    <a:ea typeface="Arial" charset="0"/>
                    <a:cs typeface="Arial" charset="0"/>
                  </a:rPr>
                  <a:t>cc</a:t>
                </a:r>
                <a:r>
                  <a:rPr lang="en-US" sz="2000" dirty="0">
                    <a:ea typeface="Arial" charset="0"/>
                    <a:cs typeface="Arial" charset="0"/>
                  </a:rPr>
                  <a:t>=12V.</a:t>
                </a:r>
              </a:p>
              <a:p>
                <a:pPr marL="914400" lvl="1" indent="-457200">
                  <a:buFont typeface="+mj-lt"/>
                  <a:buAutoNum type="arabicPeriod"/>
                </a:pPr>
                <a:r>
                  <a:rPr lang="en-US" sz="2000" dirty="0">
                    <a:ea typeface="Arial" charset="0"/>
                    <a:cs typeface="Arial" charset="0"/>
                  </a:rPr>
                  <a:t>Choose a gain (amplification factor), A = 5.</a:t>
                </a:r>
              </a:p>
              <a:p>
                <a:pPr marL="914400" lvl="1" indent="-457200">
                  <a:buFont typeface="+mj-lt"/>
                  <a:buAutoNum type="arabicPeriod"/>
                </a:pPr>
                <a:r>
                  <a:rPr lang="en-US" sz="2000" dirty="0">
                    <a:ea typeface="Arial" charset="0"/>
                    <a:cs typeface="Arial" charset="0"/>
                  </a:rPr>
                  <a:t>Choose the “Q point” of the conducting transistor (4mA)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r>
                      <a:rPr lang="en-US" sz="2000" b="0" i="1" smtClean="0">
                        <a:latin typeface="Cambria Math" panose="02040503050406030204" pitchFamily="18" charset="0"/>
                        <a:cs typeface="Arial" charset="0"/>
                      </a:rPr>
                      <m:t>=5</m:t>
                    </m:r>
                    <m:r>
                      <a:rPr lang="en-US" sz="2000" b="0" i="1" smtClean="0">
                        <a:latin typeface="Cambria Math" panose="02040503050406030204" pitchFamily="18" charset="0"/>
                        <a:cs typeface="Arial" charset="0"/>
                      </a:rPr>
                      <m:t>𝑣</m:t>
                    </m:r>
                    <m:r>
                      <a:rPr lang="en-US" sz="2000" b="0" i="1" smtClean="0">
                        <a:latin typeface="Cambria Math" panose="02040503050406030204" pitchFamily="18" charset="0"/>
                        <a:cs typeface="Arial" charset="0"/>
                      </a:rPr>
                      <m:t>.</m:t>
                    </m:r>
                  </m:oMath>
                </a14:m>
                <a:endParaRPr lang="en-US" sz="2000" b="0" dirty="0">
                  <a:cs typeface="Arial" charset="0"/>
                </a:endParaRP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C</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with </a:t>
                </a:r>
                <a:r>
                  <a:rPr lang="en-US" sz="2000" dirty="0" err="1">
                    <a:ea typeface="Arial" charset="0"/>
                    <a:cs typeface="Arial" charset="0"/>
                  </a:rPr>
                  <a:t>i</a:t>
                </a:r>
                <a:r>
                  <a:rPr lang="en-US" sz="2000" baseline="-25000" dirty="0" err="1">
                    <a:ea typeface="Arial" charset="0"/>
                    <a:cs typeface="Arial" charset="0"/>
                  </a:rPr>
                  <a:t>c</a:t>
                </a:r>
                <a:r>
                  <a:rPr lang="en-US" sz="2000" dirty="0">
                    <a:ea typeface="Arial" charset="0"/>
                    <a:cs typeface="Arial" charset="0"/>
                  </a:rPr>
                  <a:t>=4mA.</a:t>
                </a:r>
              </a:p>
              <a:p>
                <a:pPr marL="914400" lvl="1" indent="-457200">
                  <a:buFont typeface="+mj-lt"/>
                  <a:buAutoNum type="arabicPeriod"/>
                </a:pPr>
                <a:r>
                  <a:rPr lang="en-US" sz="2000" dirty="0">
                    <a:ea typeface="Arial" charset="0"/>
                    <a:cs typeface="Arial" charset="0"/>
                  </a:rPr>
                  <a:t>We get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)/(4mA) =1.75 k𝝮.</a:t>
                </a:r>
              </a:p>
              <a:p>
                <a:pPr marL="914400" lvl="1" indent="-457200">
                  <a:buFont typeface="+mj-lt"/>
                  <a:buAutoNum type="arabicPeriod"/>
                </a:pPr>
                <a:r>
                  <a:rPr lang="en-US" sz="2000" dirty="0">
                    <a:ea typeface="Arial" charset="0"/>
                    <a:cs typeface="Arial" charset="0"/>
                  </a:rPr>
                  <a:t>Since A = 5 and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 5 R</a:t>
                </a:r>
                <a:r>
                  <a:rPr lang="en-US" sz="2000" baseline="-25000" dirty="0">
                    <a:ea typeface="Arial" charset="0"/>
                    <a:cs typeface="Arial" charset="0"/>
                  </a:rPr>
                  <a:t>E</a:t>
                </a:r>
                <a:r>
                  <a:rPr lang="en-US" sz="2000" dirty="0">
                    <a:ea typeface="Arial" charset="0"/>
                    <a:cs typeface="Arial" charset="0"/>
                  </a:rPr>
                  <a:t> so R</a:t>
                </a:r>
                <a:r>
                  <a:rPr lang="en-US" sz="2000" baseline="-25000" dirty="0">
                    <a:ea typeface="Arial" charset="0"/>
                    <a:cs typeface="Arial" charset="0"/>
                  </a:rPr>
                  <a:t>E</a:t>
                </a:r>
                <a:r>
                  <a:rPr lang="en-US" sz="2000" dirty="0">
                    <a:ea typeface="Arial" charset="0"/>
                    <a:cs typeface="Arial" charset="0"/>
                  </a:rPr>
                  <a:t> ∼ 270 𝝮 and R</a:t>
                </a:r>
                <a:r>
                  <a:rPr lang="en-US" sz="2000" baseline="-25000" dirty="0">
                    <a:ea typeface="Arial" charset="0"/>
                    <a:cs typeface="Arial" charset="0"/>
                  </a:rPr>
                  <a:t>C</a:t>
                </a:r>
                <a:r>
                  <a:rPr lang="en-US" sz="2000" dirty="0">
                    <a:ea typeface="Arial" charset="0"/>
                    <a:cs typeface="Arial" charset="0"/>
                  </a:rPr>
                  <a:t>= 1.5k𝝮.</a:t>
                </a: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less than -.7V throughout the input signal range.</a:t>
                </a:r>
              </a:p>
              <a:p>
                <a:pPr marL="914400" lvl="1" indent="-457200">
                  <a:buFont typeface="+mj-lt"/>
                  <a:buAutoNum type="arabicPeriod"/>
                </a:pPr>
                <a:r>
                  <a:rPr lang="en-US" sz="2000" dirty="0" err="1">
                    <a:ea typeface="Arial" charset="0"/>
                    <a:cs typeface="Arial" charset="0"/>
                  </a:rPr>
                  <a:t>i</a:t>
                </a:r>
                <a:r>
                  <a:rPr lang="en-US" sz="2000" baseline="-25000" dirty="0" err="1">
                    <a:ea typeface="Arial" charset="0"/>
                    <a:cs typeface="Arial" charset="0"/>
                  </a:rPr>
                  <a:t>b</a:t>
                </a:r>
                <a:r>
                  <a:rPr lang="en-US" sz="2000" dirty="0">
                    <a:ea typeface="Arial" charset="0"/>
                    <a:cs typeface="Arial" charset="0"/>
                  </a:rPr>
                  <a:t> = 4mA/𝛽 = 27 𝝁A.  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endParaRPr lang="en-US" sz="2000" dirty="0">
                  <a:ea typeface="Arial" charset="0"/>
                  <a:cs typeface="Arial" charset="0"/>
                </a:endParaRP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𝐶</m:t>
                        </m:r>
                      </m:sub>
                    </m:sSub>
                  </m:oMath>
                </a14:m>
                <a:endParaRPr lang="en-US" sz="2000" dirty="0">
                  <a:ea typeface="Arial" charset="0"/>
                  <a:cs typeface="Arial" charset="0"/>
                </a:endParaRPr>
              </a:p>
              <a:p>
                <a:pPr lvl="1"/>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𝑖</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𝑐</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a:extLst>
                  <a:ext uri="{FF2B5EF4-FFF2-40B4-BE49-F238E27FC236}">
                    <a16:creationId xmlns:a16="http://schemas.microsoft.com/office/drawing/2014/main" id="{0C55370B-C0CD-897F-D8F9-FAB88A2C1432}"/>
                  </a:ext>
                </a:extLst>
              </p:cNvPr>
              <p:cNvSpPr>
                <a:spLocks noGrp="1" noRot="1" noChangeAspect="1" noMove="1" noResize="1" noEditPoints="1" noAdjustHandles="1" noChangeArrowheads="1" noChangeShapeType="1" noTextEdit="1"/>
              </p:cNvSpPr>
              <p:nvPr>
                <p:ph idx="1"/>
              </p:nvPr>
            </p:nvSpPr>
            <p:spPr>
              <a:xfrm>
                <a:off x="3352527" y="1350069"/>
                <a:ext cx="7980785" cy="4922936"/>
              </a:xfrm>
              <a:blipFill>
                <a:blip r:embed="rId3"/>
                <a:stretch>
                  <a:fillRect l="-636" t="-1546" r="-79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8D08925-F81D-55A9-C621-363EF62FA52F}"/>
              </a:ext>
            </a:extLst>
          </p:cNvPr>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grpSp>
        <p:nvGrpSpPr>
          <p:cNvPr id="4" name="Group 3">
            <a:extLst>
              <a:ext uri="{FF2B5EF4-FFF2-40B4-BE49-F238E27FC236}">
                <a16:creationId xmlns:a16="http://schemas.microsoft.com/office/drawing/2014/main" id="{F0AF6244-764F-026E-17BE-5C266EEAA6D3}"/>
              </a:ext>
            </a:extLst>
          </p:cNvPr>
          <p:cNvGrpSpPr/>
          <p:nvPr/>
        </p:nvGrpSpPr>
        <p:grpSpPr>
          <a:xfrm>
            <a:off x="0" y="1549663"/>
            <a:ext cx="3078690" cy="3139812"/>
            <a:chOff x="-122618" y="1638933"/>
            <a:chExt cx="3078690" cy="3139812"/>
          </a:xfrm>
        </p:grpSpPr>
        <p:sp>
          <p:nvSpPr>
            <p:cNvPr id="38" name="TextBox 37">
              <a:extLst>
                <a:ext uri="{FF2B5EF4-FFF2-40B4-BE49-F238E27FC236}">
                  <a16:creationId xmlns:a16="http://schemas.microsoft.com/office/drawing/2014/main" id="{5E1B36C2-DFCD-49F4-C743-4C074201E936}"/>
                </a:ext>
              </a:extLst>
            </p:cNvPr>
            <p:cNvSpPr txBox="1"/>
            <p:nvPr/>
          </p:nvSpPr>
          <p:spPr>
            <a:xfrm>
              <a:off x="2190701" y="3828229"/>
              <a:ext cx="649076" cy="369332"/>
            </a:xfrm>
            <a:prstGeom prst="rect">
              <a:avLst/>
            </a:prstGeom>
            <a:noFill/>
          </p:spPr>
          <p:txBody>
            <a:bodyPr wrap="square" rtlCol="0">
              <a:spAutoFit/>
            </a:bodyPr>
            <a:lstStyle/>
            <a:p>
              <a:r>
                <a:rPr lang="en-US" dirty="0"/>
                <a:t>R</a:t>
              </a:r>
              <a:r>
                <a:rPr lang="en-US" baseline="-25000" dirty="0"/>
                <a:t>C</a:t>
              </a:r>
              <a:endParaRPr lang="en-US" sz="1200" baseline="-25000" dirty="0"/>
            </a:p>
          </p:txBody>
        </p:sp>
        <p:grpSp>
          <p:nvGrpSpPr>
            <p:cNvPr id="11" name="Group 207">
              <a:extLst>
                <a:ext uri="{FF2B5EF4-FFF2-40B4-BE49-F238E27FC236}">
                  <a16:creationId xmlns:a16="http://schemas.microsoft.com/office/drawing/2014/main" id="{092EE207-51D2-8EFC-FA97-22970F578FD0}"/>
                </a:ext>
              </a:extLst>
            </p:cNvPr>
            <p:cNvGrpSpPr>
              <a:grpSpLocks/>
            </p:cNvGrpSpPr>
            <p:nvPr/>
          </p:nvGrpSpPr>
          <p:grpSpPr bwMode="auto">
            <a:xfrm>
              <a:off x="232832" y="3350561"/>
              <a:ext cx="304800" cy="762000"/>
              <a:chOff x="4560" y="2400"/>
              <a:chExt cx="192" cy="480"/>
            </a:xfrm>
          </p:grpSpPr>
          <p:sp>
            <p:nvSpPr>
              <p:cNvPr id="12" name="Oval 111">
                <a:extLst>
                  <a:ext uri="{FF2B5EF4-FFF2-40B4-BE49-F238E27FC236}">
                    <a16:creationId xmlns:a16="http://schemas.microsoft.com/office/drawing/2014/main" id="{08706219-E34E-EE5A-99D7-5DBD20DAAF0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a:p>
            </p:txBody>
          </p:sp>
          <p:sp>
            <p:nvSpPr>
              <p:cNvPr id="13" name="Line 112">
                <a:extLst>
                  <a:ext uri="{FF2B5EF4-FFF2-40B4-BE49-F238E27FC236}">
                    <a16:creationId xmlns:a16="http://schemas.microsoft.com/office/drawing/2014/main" id="{06D0FD29-772C-5B36-972C-EF8F09DC41E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 name="Line 113">
                <a:extLst>
                  <a:ext uri="{FF2B5EF4-FFF2-40B4-BE49-F238E27FC236}">
                    <a16:creationId xmlns:a16="http://schemas.microsoft.com/office/drawing/2014/main" id="{991E8698-32CF-D069-CCF9-FE77CB95E96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a:p>
            </p:txBody>
          </p:sp>
          <p:grpSp>
            <p:nvGrpSpPr>
              <p:cNvPr id="15" name="Group 117">
                <a:extLst>
                  <a:ext uri="{FF2B5EF4-FFF2-40B4-BE49-F238E27FC236}">
                    <a16:creationId xmlns:a16="http://schemas.microsoft.com/office/drawing/2014/main" id="{B0066D6B-9419-1D6B-A966-7D31069A57D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EB4F555E-F738-74AC-5609-996D50467F64}"/>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17" name="Arc 119">
                  <a:extLst>
                    <a:ext uri="{FF2B5EF4-FFF2-40B4-BE49-F238E27FC236}">
                      <a16:creationId xmlns:a16="http://schemas.microsoft.com/office/drawing/2014/main" id="{40849FCA-58D3-874C-6D94-9CDCB2FE597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grpSp>
        </p:grpSp>
        <p:cxnSp>
          <p:nvCxnSpPr>
            <p:cNvPr id="18" name="Straight Connector 17">
              <a:extLst>
                <a:ext uri="{FF2B5EF4-FFF2-40B4-BE49-F238E27FC236}">
                  <a16:creationId xmlns:a16="http://schemas.microsoft.com/office/drawing/2014/main" id="{4341DABA-7AFE-172E-69B6-37E8C1C6D904}"/>
                </a:ext>
              </a:extLst>
            </p:cNvPr>
            <p:cNvCxnSpPr/>
            <p:nvPr/>
          </p:nvCxnSpPr>
          <p:spPr>
            <a:xfrm>
              <a:off x="1134093" y="335183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3B72D7E6-175A-ED53-132A-4BB8C79FCA42}"/>
                </a:ext>
              </a:extLst>
            </p:cNvPr>
            <p:cNvGrpSpPr>
              <a:grpSpLocks/>
            </p:cNvGrpSpPr>
            <p:nvPr/>
          </p:nvGrpSpPr>
          <p:grpSpPr bwMode="auto">
            <a:xfrm>
              <a:off x="232832" y="3974645"/>
              <a:ext cx="304800" cy="381000"/>
              <a:chOff x="4272" y="3072"/>
              <a:chExt cx="192" cy="240"/>
            </a:xfrm>
          </p:grpSpPr>
          <p:sp>
            <p:nvSpPr>
              <p:cNvPr id="20" name="Line 99">
                <a:extLst>
                  <a:ext uri="{FF2B5EF4-FFF2-40B4-BE49-F238E27FC236}">
                    <a16:creationId xmlns:a16="http://schemas.microsoft.com/office/drawing/2014/main" id="{072A31A2-F61B-8436-74C6-F9EB4C08F3C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0">
                <a:extLst>
                  <a:ext uri="{FF2B5EF4-FFF2-40B4-BE49-F238E27FC236}">
                    <a16:creationId xmlns:a16="http://schemas.microsoft.com/office/drawing/2014/main" id="{245EECA8-15E7-E321-E417-02486FE21D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101">
                <a:extLst>
                  <a:ext uri="{FF2B5EF4-FFF2-40B4-BE49-F238E27FC236}">
                    <a16:creationId xmlns:a16="http://schemas.microsoft.com/office/drawing/2014/main" id="{4AF74B17-5B6B-6FD4-2BE2-F10CAB8212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2">
                <a:extLst>
                  <a:ext uri="{FF2B5EF4-FFF2-40B4-BE49-F238E27FC236}">
                    <a16:creationId xmlns:a16="http://schemas.microsoft.com/office/drawing/2014/main" id="{CC0063BA-4FE9-4343-A8B8-E2C8FA9E0C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03">
                <a:extLst>
                  <a:ext uri="{FF2B5EF4-FFF2-40B4-BE49-F238E27FC236}">
                    <a16:creationId xmlns:a16="http://schemas.microsoft.com/office/drawing/2014/main" id="{F4D2FE12-B2BB-32D3-8AB4-4A5B98B9C83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5" name="Line 104">
                <a:extLst>
                  <a:ext uri="{FF2B5EF4-FFF2-40B4-BE49-F238E27FC236}">
                    <a16:creationId xmlns:a16="http://schemas.microsoft.com/office/drawing/2014/main" id="{CD93A451-26CF-2A93-143B-2C1A8E6FE8F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nvGrpSpPr>
            <p:cNvPr id="27" name="Group 210">
              <a:extLst>
                <a:ext uri="{FF2B5EF4-FFF2-40B4-BE49-F238E27FC236}">
                  <a16:creationId xmlns:a16="http://schemas.microsoft.com/office/drawing/2014/main" id="{AA9330E4-0131-EBA0-551B-C12870DBA2CA}"/>
                </a:ext>
              </a:extLst>
            </p:cNvPr>
            <p:cNvGrpSpPr>
              <a:grpSpLocks/>
            </p:cNvGrpSpPr>
            <p:nvPr/>
          </p:nvGrpSpPr>
          <p:grpSpPr bwMode="auto">
            <a:xfrm rot="16200000">
              <a:off x="613832" y="2970016"/>
              <a:ext cx="304800" cy="762000"/>
              <a:chOff x="3216" y="1728"/>
              <a:chExt cx="192" cy="480"/>
            </a:xfrm>
          </p:grpSpPr>
          <p:sp>
            <p:nvSpPr>
              <p:cNvPr id="28" name="Line 8">
                <a:extLst>
                  <a:ext uri="{FF2B5EF4-FFF2-40B4-BE49-F238E27FC236}">
                    <a16:creationId xmlns:a16="http://schemas.microsoft.com/office/drawing/2014/main" id="{A1B31AA6-AEB2-1629-C5D3-E2CECA01B9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 name="Line 9">
                <a:extLst>
                  <a:ext uri="{FF2B5EF4-FFF2-40B4-BE49-F238E27FC236}">
                    <a16:creationId xmlns:a16="http://schemas.microsoft.com/office/drawing/2014/main" id="{E18A7DD9-1E22-904B-31F7-A914CF5FB2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0" name="Line 10">
                <a:extLst>
                  <a:ext uri="{FF2B5EF4-FFF2-40B4-BE49-F238E27FC236}">
                    <a16:creationId xmlns:a16="http://schemas.microsoft.com/office/drawing/2014/main" id="{5CD89A2E-06D8-9F6E-39FA-396A8F5D763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1" name="Line 11">
                <a:extLst>
                  <a:ext uri="{FF2B5EF4-FFF2-40B4-BE49-F238E27FC236}">
                    <a16:creationId xmlns:a16="http://schemas.microsoft.com/office/drawing/2014/main" id="{EAABB25F-62C2-EE28-81A9-0CF79C2FBE9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 name="Freeform 12">
              <a:extLst>
                <a:ext uri="{FF2B5EF4-FFF2-40B4-BE49-F238E27FC236}">
                  <a16:creationId xmlns:a16="http://schemas.microsoft.com/office/drawing/2014/main" id="{DC4BF2B7-0CE2-4D97-0849-293DD54F68A8}"/>
                </a:ext>
              </a:extLst>
            </p:cNvPr>
            <p:cNvSpPr>
              <a:spLocks/>
            </p:cNvSpPr>
            <p:nvPr/>
          </p:nvSpPr>
          <p:spPr bwMode="auto">
            <a:xfrm flipH="1">
              <a:off x="1201511" y="265778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35" name="Straight Connector 34">
              <a:extLst>
                <a:ext uri="{FF2B5EF4-FFF2-40B4-BE49-F238E27FC236}">
                  <a16:creationId xmlns:a16="http://schemas.microsoft.com/office/drawing/2014/main" id="{ABF7162A-5871-30B2-135F-63F369BD5575}"/>
                </a:ext>
              </a:extLst>
            </p:cNvPr>
            <p:cNvCxnSpPr/>
            <p:nvPr/>
          </p:nvCxnSpPr>
          <p:spPr>
            <a:xfrm flipV="1">
              <a:off x="1272857" y="22718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3957ADC-6D17-3CF1-BA97-7539F52E5EAB}"/>
                </a:ext>
              </a:extLst>
            </p:cNvPr>
            <p:cNvCxnSpPr>
              <a:cxnSpLocks/>
            </p:cNvCxnSpPr>
            <p:nvPr/>
          </p:nvCxnSpPr>
          <p:spPr>
            <a:xfrm flipV="1">
              <a:off x="1288648" y="2241903"/>
              <a:ext cx="0" cy="5394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C3DAD84-CC6C-2EF3-7084-A80F74010333}"/>
                </a:ext>
              </a:extLst>
            </p:cNvPr>
            <p:cNvCxnSpPr/>
            <p:nvPr/>
          </p:nvCxnSpPr>
          <p:spPr>
            <a:xfrm rot="5400000" flipH="1" flipV="1">
              <a:off x="1114650" y="2122338"/>
              <a:ext cx="347472"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9DF49FD1-5DD0-2705-97EF-00574303B2E3}"/>
                </a:ext>
              </a:extLst>
            </p:cNvPr>
            <p:cNvSpPr txBox="1"/>
            <p:nvPr/>
          </p:nvSpPr>
          <p:spPr>
            <a:xfrm>
              <a:off x="804332" y="2784620"/>
              <a:ext cx="871856" cy="369332"/>
            </a:xfrm>
            <a:prstGeom prst="rect">
              <a:avLst/>
            </a:prstGeom>
            <a:noFill/>
          </p:spPr>
          <p:txBody>
            <a:bodyPr wrap="square" rtlCol="0">
              <a:spAutoFit/>
            </a:bodyPr>
            <a:lstStyle/>
            <a:p>
              <a:r>
                <a:rPr lang="en-US"/>
                <a:t>R</a:t>
              </a:r>
              <a:r>
                <a:rPr lang="en-US" baseline="-25000"/>
                <a:t>1</a:t>
              </a:r>
              <a:endParaRPr lang="en-US"/>
            </a:p>
          </p:txBody>
        </p:sp>
        <p:sp>
          <p:nvSpPr>
            <p:cNvPr id="40" name="TextBox 39">
              <a:extLst>
                <a:ext uri="{FF2B5EF4-FFF2-40B4-BE49-F238E27FC236}">
                  <a16:creationId xmlns:a16="http://schemas.microsoft.com/office/drawing/2014/main" id="{67098452-DC90-DD2A-A2DC-4F02817315D7}"/>
                </a:ext>
              </a:extLst>
            </p:cNvPr>
            <p:cNvSpPr txBox="1"/>
            <p:nvPr/>
          </p:nvSpPr>
          <p:spPr>
            <a:xfrm>
              <a:off x="422190" y="2907845"/>
              <a:ext cx="748308" cy="369332"/>
            </a:xfrm>
            <a:prstGeom prst="rect">
              <a:avLst/>
            </a:prstGeom>
            <a:noFill/>
          </p:spPr>
          <p:txBody>
            <a:bodyPr wrap="square" rtlCol="0">
              <a:spAutoFit/>
            </a:bodyPr>
            <a:lstStyle/>
            <a:p>
              <a:r>
                <a:rPr lang="en-US"/>
                <a:t>C</a:t>
              </a:r>
              <a:r>
                <a:rPr lang="en-US" baseline="-25000"/>
                <a:t>i</a:t>
              </a:r>
              <a:endParaRPr lang="en-US"/>
            </a:p>
          </p:txBody>
        </p:sp>
        <p:grpSp>
          <p:nvGrpSpPr>
            <p:cNvPr id="41" name="Group 210">
              <a:extLst>
                <a:ext uri="{FF2B5EF4-FFF2-40B4-BE49-F238E27FC236}">
                  <a16:creationId xmlns:a16="http://schemas.microsoft.com/office/drawing/2014/main" id="{0457794F-8D46-93F8-D847-2096B0CCC64E}"/>
                </a:ext>
              </a:extLst>
            </p:cNvPr>
            <p:cNvGrpSpPr>
              <a:grpSpLocks/>
            </p:cNvGrpSpPr>
            <p:nvPr/>
          </p:nvGrpSpPr>
          <p:grpSpPr bwMode="auto">
            <a:xfrm rot="16200000">
              <a:off x="2359385" y="3147638"/>
              <a:ext cx="304800" cy="762000"/>
              <a:chOff x="3216" y="1728"/>
              <a:chExt cx="192" cy="480"/>
            </a:xfrm>
          </p:grpSpPr>
          <p:sp>
            <p:nvSpPr>
              <p:cNvPr id="42" name="Line 8">
                <a:extLst>
                  <a:ext uri="{FF2B5EF4-FFF2-40B4-BE49-F238E27FC236}">
                    <a16:creationId xmlns:a16="http://schemas.microsoft.com/office/drawing/2014/main" id="{7E4610A1-91D8-94C4-464E-A500208B30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D5680025-6EAE-6D23-879A-316A6F5468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A6BA504A-ABBB-D130-3D4E-2923848443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AA75B9BE-32E2-0B6D-7AED-B3D7267BE49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1C420913-C9AC-E7C8-4F4F-50DC9603F011}"/>
                </a:ext>
              </a:extLst>
            </p:cNvPr>
            <p:cNvSpPr/>
            <p:nvPr/>
          </p:nvSpPr>
          <p:spPr>
            <a:xfrm>
              <a:off x="2826329" y="346117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FA9000D6-F1CC-243B-6EBE-22E6B0D31789}"/>
                </a:ext>
              </a:extLst>
            </p:cNvPr>
            <p:cNvGrpSpPr>
              <a:grpSpLocks/>
            </p:cNvGrpSpPr>
            <p:nvPr/>
          </p:nvGrpSpPr>
          <p:grpSpPr bwMode="auto">
            <a:xfrm>
              <a:off x="1946516" y="4397745"/>
              <a:ext cx="304800" cy="381000"/>
              <a:chOff x="4272" y="3072"/>
              <a:chExt cx="192" cy="240"/>
            </a:xfrm>
          </p:grpSpPr>
          <p:sp>
            <p:nvSpPr>
              <p:cNvPr id="48" name="Line 99">
                <a:extLst>
                  <a:ext uri="{FF2B5EF4-FFF2-40B4-BE49-F238E27FC236}">
                    <a16:creationId xmlns:a16="http://schemas.microsoft.com/office/drawing/2014/main" id="{4F215672-BCD5-B4E1-74C7-4E55538B47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49" name="Line 100">
                <a:extLst>
                  <a:ext uri="{FF2B5EF4-FFF2-40B4-BE49-F238E27FC236}">
                    <a16:creationId xmlns:a16="http://schemas.microsoft.com/office/drawing/2014/main" id="{774F68D2-8E31-7D66-3B61-4BF8D54711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0" name="Line 101">
                <a:extLst>
                  <a:ext uri="{FF2B5EF4-FFF2-40B4-BE49-F238E27FC236}">
                    <a16:creationId xmlns:a16="http://schemas.microsoft.com/office/drawing/2014/main" id="{B20B5D3D-61F8-B323-2FD1-A1913ACBE99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1" name="Line 102">
                <a:extLst>
                  <a:ext uri="{FF2B5EF4-FFF2-40B4-BE49-F238E27FC236}">
                    <a16:creationId xmlns:a16="http://schemas.microsoft.com/office/drawing/2014/main" id="{7B8C525B-0BFC-A39C-4EC6-3BD9F0A810A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2" name="Line 103">
                <a:extLst>
                  <a:ext uri="{FF2B5EF4-FFF2-40B4-BE49-F238E27FC236}">
                    <a16:creationId xmlns:a16="http://schemas.microsoft.com/office/drawing/2014/main" id="{96C2818B-0F8D-8FB0-1C30-301B181D57E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3" name="Line 104">
                <a:extLst>
                  <a:ext uri="{FF2B5EF4-FFF2-40B4-BE49-F238E27FC236}">
                    <a16:creationId xmlns:a16="http://schemas.microsoft.com/office/drawing/2014/main" id="{55D2C4CC-A69A-444F-A5A8-D3698390EDE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4" name="Freeform 12">
              <a:extLst>
                <a:ext uri="{FF2B5EF4-FFF2-40B4-BE49-F238E27FC236}">
                  <a16:creationId xmlns:a16="http://schemas.microsoft.com/office/drawing/2014/main" id="{774666E8-1CB7-F424-462B-4B8AA0883751}"/>
                </a:ext>
              </a:extLst>
            </p:cNvPr>
            <p:cNvSpPr>
              <a:spLocks/>
            </p:cNvSpPr>
            <p:nvPr/>
          </p:nvSpPr>
          <p:spPr bwMode="auto">
            <a:xfrm flipH="1">
              <a:off x="1196527" y="341696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55" name="Freeform 12">
              <a:extLst>
                <a:ext uri="{FF2B5EF4-FFF2-40B4-BE49-F238E27FC236}">
                  <a16:creationId xmlns:a16="http://schemas.microsoft.com/office/drawing/2014/main" id="{80A9F723-2A98-6E57-0454-B0B4597FB5B3}"/>
                </a:ext>
              </a:extLst>
            </p:cNvPr>
            <p:cNvSpPr>
              <a:spLocks/>
            </p:cNvSpPr>
            <p:nvPr/>
          </p:nvSpPr>
          <p:spPr bwMode="auto">
            <a:xfrm flipH="1">
              <a:off x="2012768" y="36444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56" name="Straight Connector 55">
              <a:extLst>
                <a:ext uri="{FF2B5EF4-FFF2-40B4-BE49-F238E27FC236}">
                  <a16:creationId xmlns:a16="http://schemas.microsoft.com/office/drawing/2014/main" id="{051C049F-5315-9702-4051-DD7696020061}"/>
                </a:ext>
              </a:extLst>
            </p:cNvPr>
            <p:cNvCxnSpPr>
              <a:cxnSpLocks/>
              <a:endCxn id="64" idx="2"/>
            </p:cNvCxnSpPr>
            <p:nvPr/>
          </p:nvCxnSpPr>
          <p:spPr>
            <a:xfrm flipV="1">
              <a:off x="1273089" y="4391326"/>
              <a:ext cx="156754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6B65E63-4297-3CC9-1BE3-B3712F5F3BD6}"/>
                </a:ext>
              </a:extLst>
            </p:cNvPr>
            <p:cNvCxnSpPr>
              <a:cxnSpLocks/>
            </p:cNvCxnSpPr>
            <p:nvPr/>
          </p:nvCxnSpPr>
          <p:spPr>
            <a:xfrm>
              <a:off x="1283765" y="4112393"/>
              <a:ext cx="0" cy="2643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F3F98610-D13D-E6AA-B8C3-6B899C12EC48}"/>
                </a:ext>
              </a:extLst>
            </p:cNvPr>
            <p:cNvSpPr/>
            <p:nvPr/>
          </p:nvSpPr>
          <p:spPr>
            <a:xfrm>
              <a:off x="2840630" y="43318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2E13EEAA-65F2-B36D-0864-1F965D932A87}"/>
                </a:ext>
              </a:extLst>
            </p:cNvPr>
            <p:cNvSpPr txBox="1"/>
            <p:nvPr/>
          </p:nvSpPr>
          <p:spPr>
            <a:xfrm>
              <a:off x="2490123" y="3096523"/>
              <a:ext cx="389850" cy="369332"/>
            </a:xfrm>
            <a:prstGeom prst="rect">
              <a:avLst/>
            </a:prstGeom>
            <a:noFill/>
          </p:spPr>
          <p:txBody>
            <a:bodyPr wrap="none" rtlCol="0">
              <a:spAutoFit/>
            </a:bodyPr>
            <a:lstStyle/>
            <a:p>
              <a:r>
                <a:rPr lang="en-US" dirty="0"/>
                <a:t>C</a:t>
              </a:r>
              <a:r>
                <a:rPr lang="en-US" baseline="-25000" dirty="0"/>
                <a:t>o</a:t>
              </a:r>
            </a:p>
          </p:txBody>
        </p:sp>
        <p:sp>
          <p:nvSpPr>
            <p:cNvPr id="66" name="TextBox 65">
              <a:extLst>
                <a:ext uri="{FF2B5EF4-FFF2-40B4-BE49-F238E27FC236}">
                  <a16:creationId xmlns:a16="http://schemas.microsoft.com/office/drawing/2014/main" id="{F7AEDBE2-C894-5CF4-A246-A83EB498CF29}"/>
                </a:ext>
              </a:extLst>
            </p:cNvPr>
            <p:cNvSpPr txBox="1"/>
            <p:nvPr/>
          </p:nvSpPr>
          <p:spPr>
            <a:xfrm>
              <a:off x="830961" y="3582510"/>
              <a:ext cx="566663" cy="369332"/>
            </a:xfrm>
            <a:prstGeom prst="rect">
              <a:avLst/>
            </a:prstGeom>
            <a:noFill/>
          </p:spPr>
          <p:txBody>
            <a:bodyPr wrap="square" rtlCol="0">
              <a:spAutoFit/>
            </a:bodyPr>
            <a:lstStyle/>
            <a:p>
              <a:r>
                <a:rPr lang="en-US" dirty="0"/>
                <a:t>R</a:t>
              </a:r>
              <a:r>
                <a:rPr lang="en-US" baseline="-25000" dirty="0"/>
                <a:t>2</a:t>
              </a:r>
            </a:p>
          </p:txBody>
        </p:sp>
        <p:sp>
          <p:nvSpPr>
            <p:cNvPr id="67" name="TextBox 66">
              <a:extLst>
                <a:ext uri="{FF2B5EF4-FFF2-40B4-BE49-F238E27FC236}">
                  <a16:creationId xmlns:a16="http://schemas.microsoft.com/office/drawing/2014/main" id="{B9F82A49-CDB2-8C25-B5FE-ACD0E5AB3FDC}"/>
                </a:ext>
              </a:extLst>
            </p:cNvPr>
            <p:cNvSpPr txBox="1"/>
            <p:nvPr/>
          </p:nvSpPr>
          <p:spPr>
            <a:xfrm>
              <a:off x="2207905" y="2507384"/>
              <a:ext cx="515632" cy="369332"/>
            </a:xfrm>
            <a:prstGeom prst="rect">
              <a:avLst/>
            </a:prstGeom>
            <a:noFill/>
          </p:spPr>
          <p:txBody>
            <a:bodyPr wrap="square" rtlCol="0">
              <a:spAutoFit/>
            </a:bodyPr>
            <a:lstStyle/>
            <a:p>
              <a:r>
                <a:rPr lang="en-US" dirty="0"/>
                <a:t>R</a:t>
              </a:r>
              <a:r>
                <a:rPr lang="en-US" baseline="-25000" dirty="0"/>
                <a:t>E</a:t>
              </a:r>
            </a:p>
          </p:txBody>
        </p:sp>
        <p:sp>
          <p:nvSpPr>
            <p:cNvPr id="68" name="Oval 67">
              <a:extLst>
                <a:ext uri="{FF2B5EF4-FFF2-40B4-BE49-F238E27FC236}">
                  <a16:creationId xmlns:a16="http://schemas.microsoft.com/office/drawing/2014/main" id="{7B80C4D6-FF80-3313-082F-FB7781E92174}"/>
                </a:ext>
              </a:extLst>
            </p:cNvPr>
            <p:cNvSpPr/>
            <p:nvPr/>
          </p:nvSpPr>
          <p:spPr>
            <a:xfrm>
              <a:off x="1233610" y="185542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F4A7893-FED9-6441-8455-77763BEB9DE4}"/>
                </a:ext>
              </a:extLst>
            </p:cNvPr>
            <p:cNvSpPr txBox="1"/>
            <p:nvPr/>
          </p:nvSpPr>
          <p:spPr>
            <a:xfrm>
              <a:off x="-122618" y="3517445"/>
              <a:ext cx="366920" cy="369332"/>
            </a:xfrm>
            <a:prstGeom prst="rect">
              <a:avLst/>
            </a:prstGeom>
            <a:noFill/>
          </p:spPr>
          <p:txBody>
            <a:bodyPr wrap="square" rtlCol="0">
              <a:spAutoFit/>
            </a:bodyPr>
            <a:lstStyle/>
            <a:p>
              <a:r>
                <a:rPr lang="en-US"/>
                <a:t>v</a:t>
              </a:r>
              <a:r>
                <a:rPr lang="en-US" baseline="-25000"/>
                <a:t>s</a:t>
              </a:r>
            </a:p>
          </p:txBody>
        </p:sp>
        <p:sp>
          <p:nvSpPr>
            <p:cNvPr id="70" name="TextBox 69">
              <a:extLst>
                <a:ext uri="{FF2B5EF4-FFF2-40B4-BE49-F238E27FC236}">
                  <a16:creationId xmlns:a16="http://schemas.microsoft.com/office/drawing/2014/main" id="{EE9B79E6-F388-5451-DA01-362930450FD5}"/>
                </a:ext>
              </a:extLst>
            </p:cNvPr>
            <p:cNvSpPr txBox="1"/>
            <p:nvPr/>
          </p:nvSpPr>
          <p:spPr>
            <a:xfrm>
              <a:off x="1365039" y="1638933"/>
              <a:ext cx="477567" cy="369332"/>
            </a:xfrm>
            <a:prstGeom prst="rect">
              <a:avLst/>
            </a:prstGeom>
            <a:noFill/>
          </p:spPr>
          <p:txBody>
            <a:bodyPr wrap="none" rtlCol="0">
              <a:spAutoFit/>
            </a:bodyPr>
            <a:lstStyle/>
            <a:p>
              <a:r>
                <a:rPr lang="en-US" dirty="0"/>
                <a:t>V</a:t>
              </a:r>
              <a:r>
                <a:rPr lang="en-US" baseline="-25000" dirty="0"/>
                <a:t>CC</a:t>
              </a:r>
            </a:p>
          </p:txBody>
        </p:sp>
        <p:sp>
          <p:nvSpPr>
            <p:cNvPr id="72" name="Oval 71">
              <a:extLst>
                <a:ext uri="{FF2B5EF4-FFF2-40B4-BE49-F238E27FC236}">
                  <a16:creationId xmlns:a16="http://schemas.microsoft.com/office/drawing/2014/main" id="{719687CC-390D-7D1A-AB6A-6D2CB7B7DC98}"/>
                </a:ext>
              </a:extLst>
            </p:cNvPr>
            <p:cNvSpPr/>
            <p:nvPr/>
          </p:nvSpPr>
          <p:spPr>
            <a:xfrm>
              <a:off x="2035948" y="34673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16F504C-2AC5-6849-9479-97C5B91050E1}"/>
                </a:ext>
              </a:extLst>
            </p:cNvPr>
            <p:cNvSpPr/>
            <p:nvPr/>
          </p:nvSpPr>
          <p:spPr>
            <a:xfrm>
              <a:off x="1223148" y="32900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E7C24FF-B96F-A320-30AB-378C7E934EE8}"/>
                </a:ext>
              </a:extLst>
            </p:cNvPr>
            <p:cNvSpPr/>
            <p:nvPr/>
          </p:nvSpPr>
          <p:spPr>
            <a:xfrm>
              <a:off x="2042151" y="434432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8" name="Group 479">
              <a:extLst>
                <a:ext uri="{FF2B5EF4-FFF2-40B4-BE49-F238E27FC236}">
                  <a16:creationId xmlns:a16="http://schemas.microsoft.com/office/drawing/2014/main" id="{E4C8F0F8-277C-33F7-F178-F126528F952D}"/>
                </a:ext>
              </a:extLst>
            </p:cNvPr>
            <p:cNvGrpSpPr>
              <a:grpSpLocks/>
            </p:cNvGrpSpPr>
            <p:nvPr/>
          </p:nvGrpSpPr>
          <p:grpSpPr bwMode="auto">
            <a:xfrm rot="10800000">
              <a:off x="1798160" y="3041463"/>
              <a:ext cx="304800" cy="609600"/>
              <a:chOff x="4944" y="1344"/>
              <a:chExt cx="192" cy="384"/>
            </a:xfrm>
          </p:grpSpPr>
          <p:sp>
            <p:nvSpPr>
              <p:cNvPr id="60" name="Freeform 30">
                <a:extLst>
                  <a:ext uri="{FF2B5EF4-FFF2-40B4-BE49-F238E27FC236}">
                    <a16:creationId xmlns:a16="http://schemas.microsoft.com/office/drawing/2014/main" id="{DAEE5F68-B6DB-B144-A640-718736F41144}"/>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61" name="Line 31">
                <a:extLst>
                  <a:ext uri="{FF2B5EF4-FFF2-40B4-BE49-F238E27FC236}">
                    <a16:creationId xmlns:a16="http://schemas.microsoft.com/office/drawing/2014/main" id="{55922833-5300-EEBF-0223-2DF6AA8A2027}"/>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2" name="Line 32">
                <a:extLst>
                  <a:ext uri="{FF2B5EF4-FFF2-40B4-BE49-F238E27FC236}">
                    <a16:creationId xmlns:a16="http://schemas.microsoft.com/office/drawing/2014/main" id="{6426B6C0-7F25-0F4E-5BE8-4F47FFA11095}"/>
                  </a:ext>
                </a:extLst>
              </p:cNvPr>
              <p:cNvSpPr>
                <a:spLocks noChangeAspect="1" noChangeShapeType="1"/>
              </p:cNvSpPr>
              <p:nvPr/>
            </p:nvSpPr>
            <p:spPr bwMode="auto">
              <a:xfrm>
                <a:off x="5040" y="152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3" name="Freeform 33">
                <a:extLst>
                  <a:ext uri="{FF2B5EF4-FFF2-40B4-BE49-F238E27FC236}">
                    <a16:creationId xmlns:a16="http://schemas.microsoft.com/office/drawing/2014/main" id="{83440E8D-1BE2-B520-92DB-6F410490D0E3}"/>
                  </a:ext>
                </a:extLst>
              </p:cNvPr>
              <p:cNvSpPr>
                <a:spLocks noChangeAspect="1"/>
              </p:cNvSpPr>
              <p:nvPr/>
            </p:nvSpPr>
            <p:spPr bwMode="auto">
              <a:xfrm rot="19440000" flipH="1">
                <a:off x="4982" y="1576"/>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sz="2800"/>
              </a:p>
            </p:txBody>
          </p:sp>
        </p:grpSp>
        <p:sp>
          <p:nvSpPr>
            <p:cNvPr id="73" name="Freeform 12">
              <a:extLst>
                <a:ext uri="{FF2B5EF4-FFF2-40B4-BE49-F238E27FC236}">
                  <a16:creationId xmlns:a16="http://schemas.microsoft.com/office/drawing/2014/main" id="{59F109A1-01DA-6478-41D1-BBEC1550C099}"/>
                </a:ext>
              </a:extLst>
            </p:cNvPr>
            <p:cNvSpPr>
              <a:spLocks/>
            </p:cNvSpPr>
            <p:nvPr/>
          </p:nvSpPr>
          <p:spPr bwMode="auto">
            <a:xfrm flipH="1">
              <a:off x="2005601" y="22865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spTree>
    <p:extLst>
      <p:ext uri="{BB962C8B-B14F-4D97-AF65-F5344CB8AC3E}">
        <p14:creationId xmlns:p14="http://schemas.microsoft.com/office/powerpoint/2010/main" val="2605320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latin typeface="Calibri" panose="020F0502020204030204" pitchFamily="34" charset="0"/>
                <a:cs typeface="Calibri" panose="020F0502020204030204" pitchFamily="34" charset="0"/>
              </a:rPr>
              <a:t>BJT </a:t>
            </a:r>
            <a:r>
              <a:rPr lang="en-US" dirty="0">
                <a:latin typeface="Calibri" panose="020F0502020204030204" pitchFamily="34" charset="0"/>
                <a:cs typeface="Calibri" panose="020F0502020204030204" pitchFamily="34" charset="0"/>
              </a:rPr>
              <a:t>c</a:t>
            </a:r>
            <a:r>
              <a:rPr lang="en-US" sz="4400" dirty="0">
                <a:latin typeface="Calibri" panose="020F0502020204030204" pitchFamily="34" charset="0"/>
                <a:cs typeface="Calibri" panose="020F0502020204030204" pitchFamily="34" charset="0"/>
              </a:rPr>
              <a:t>ommon </a:t>
            </a:r>
            <a:r>
              <a:rPr lang="en-US" dirty="0">
                <a:latin typeface="Calibri" panose="020F0502020204030204" pitchFamily="34" charset="0"/>
                <a:cs typeface="Calibri" panose="020F0502020204030204" pitchFamily="34" charset="0"/>
              </a:rPr>
              <a:t>c</a:t>
            </a:r>
            <a:r>
              <a:rPr lang="en-US" sz="4400" dirty="0">
                <a:latin typeface="Calibri" panose="020F0502020204030204" pitchFamily="34" charset="0"/>
                <a:cs typeface="Calibri" panose="020F0502020204030204" pitchFamily="34" charset="0"/>
              </a:rPr>
              <a:t>ollector </a:t>
            </a:r>
            <a:r>
              <a:rPr lang="en-US" dirty="0">
                <a:latin typeface="Calibri" panose="020F0502020204030204" pitchFamily="34" charset="0"/>
                <a:cs typeface="Calibri" panose="020F0502020204030204" pitchFamily="34" charset="0"/>
              </a:rPr>
              <a:t>a</a:t>
            </a:r>
            <a:r>
              <a:rPr lang="en-US" sz="4400" dirty="0">
                <a:latin typeface="Calibri" panose="020F0502020204030204" pitchFamily="34" charset="0"/>
                <a:cs typeface="Calibri" panose="020F050202020403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48419" y="2219698"/>
                <a:ext cx="6969800" cy="3397499"/>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i="1" dirty="0">
                  <a:latin typeface="Cambria Math" panose="02040503050406030204" pitchFamily="18"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num>
                      <m:den>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den>
                    </m:f>
                    <m:r>
                      <a:rPr lang="en-US" sz="1800" b="0" i="0" smtClean="0">
                        <a:latin typeface="Cambria Math" panose="02040503050406030204" pitchFamily="18" charset="0"/>
                        <a:cs typeface="Arial" charset="0"/>
                      </a:rPr>
                      <m:t>+</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cs typeface="Arial" charset="0"/>
                              </a:rPr>
                              <m:t>𝑒</m:t>
                            </m:r>
                          </m:sub>
                        </m:sSub>
                      </m:e>
                      <m:sup>
                        <m:r>
                          <a:rPr lang="en-US" sz="1800" b="0" i="1" smtClean="0">
                            <a:latin typeface="Cambria Math" panose="02040503050406030204" pitchFamily="18" charset="0"/>
                            <a:cs typeface="Arial" charset="0"/>
                          </a:rPr>
                          <m:t>′</m:t>
                        </m:r>
                      </m:sup>
                    </m:sSup>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48419" y="2219698"/>
                <a:ext cx="6969800" cy="3397499"/>
              </a:xfrm>
              <a:blipFill>
                <a:blip r:embed="rId3"/>
                <a:stretch>
                  <a:fillRect l="-545" t="-18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25886" y="5114689"/>
            <a:ext cx="2826415" cy="307777"/>
          </a:xfrm>
          <a:prstGeom prst="rect">
            <a:avLst/>
          </a:prstGeom>
          <a:noFill/>
        </p:spPr>
        <p:txBody>
          <a:bodyPr wrap="none" rtlCol="0">
            <a:spAutoFit/>
          </a:bodyPr>
          <a:lstStyle/>
          <a:p>
            <a:r>
              <a:rPr lang="en-US" sz="1400" dirty="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229742" y="1467168"/>
            <a:ext cx="3691395" cy="3445928"/>
            <a:chOff x="315421" y="1551204"/>
            <a:chExt cx="3691395" cy="3445928"/>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i</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1990622" y="1551204"/>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40940"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latin typeface="Calibri" panose="020F0502020204030204" pitchFamily="34" charset="0"/>
                <a:cs typeface="Calibri" panose="020F0502020204030204" pitchFamily="34" charset="0"/>
              </a:rPr>
              <a:t>BJT </a:t>
            </a:r>
            <a:r>
              <a:rPr lang="en-US" dirty="0">
                <a:latin typeface="Calibri" panose="020F0502020204030204" pitchFamily="34" charset="0"/>
                <a:cs typeface="Calibri" panose="020F0502020204030204" pitchFamily="34" charset="0"/>
              </a:rPr>
              <a:t>c</a:t>
            </a:r>
            <a:r>
              <a:rPr lang="en-US" sz="4400" dirty="0">
                <a:latin typeface="Calibri" panose="020F0502020204030204" pitchFamily="34" charset="0"/>
                <a:cs typeface="Calibri" panose="020F0502020204030204" pitchFamily="34" charset="0"/>
              </a:rPr>
              <a:t>ommon </a:t>
            </a:r>
            <a:r>
              <a:rPr lang="en-US" dirty="0">
                <a:latin typeface="Calibri" panose="020F0502020204030204" pitchFamily="34" charset="0"/>
                <a:cs typeface="Calibri" panose="020F0502020204030204" pitchFamily="34" charset="0"/>
              </a:rPr>
              <a:t>b</a:t>
            </a:r>
            <a:r>
              <a:rPr lang="en-US" sz="4400" dirty="0">
                <a:latin typeface="Calibri" panose="020F0502020204030204" pitchFamily="34" charset="0"/>
                <a:cs typeface="Calibri" panose="020F0502020204030204" pitchFamily="34" charset="0"/>
              </a:rPr>
              <a:t>ase </a:t>
            </a:r>
            <a:r>
              <a:rPr lang="en-US" dirty="0">
                <a:latin typeface="Calibri" panose="020F0502020204030204" pitchFamily="34" charset="0"/>
                <a:cs typeface="Calibri" panose="020F0502020204030204" pitchFamily="34" charset="0"/>
              </a:rPr>
              <a:t>a</a:t>
            </a:r>
            <a:r>
              <a:rPr lang="en-US" sz="4400" dirty="0">
                <a:latin typeface="Calibri" panose="020F0502020204030204" pitchFamily="34" charset="0"/>
                <a:cs typeface="Calibri" panose="020F050202020403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2571" y="2025484"/>
                <a:ext cx="7940363" cy="357179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2571" y="2025484"/>
                <a:ext cx="7940363" cy="3571799"/>
              </a:xfrm>
              <a:blipFill>
                <a:blip r:embed="rId3"/>
                <a:stretch>
                  <a:fillRect l="-639" t="-3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1911700"/>
            <a:ext cx="3557971" cy="3769551"/>
            <a:chOff x="199492" y="1911700"/>
            <a:chExt cx="3557971" cy="3769551"/>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51"/>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180158" y="1911700"/>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 JFETs</a:t>
            </a:r>
            <a:endParaRPr sz="44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371870" y="643653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20106" y="1121150"/>
                <a:ext cx="9164396" cy="4943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𝑣</m:t>
                        </m:r>
                      </m:e>
                      <m:sub>
                        <m:r>
                          <a:rPr lang="en-US" sz="1800" b="0" i="1" smtClean="0">
                            <a:latin typeface="Cambria Math" panose="02040503050406030204" pitchFamily="18" charset="0"/>
                            <a:cs typeface="Calibri" panose="020F0502020204030204" pitchFamily="34" charset="0"/>
                          </a:rPr>
                          <m:t>𝑔𝑠</m:t>
                        </m:r>
                      </m:sub>
                    </m:sSub>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endParaRPr lang="en-US" sz="18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  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r>
                      <a:rPr lang="en-US" sz="2000" b="0" i="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defTabSz="457200"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𝑆</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i="1">
                        <a:solidFill>
                          <a:srgbClr val="000000"/>
                        </a:solidFill>
                        <a:latin typeface="Cambria Math" panose="02040503050406030204" pitchFamily="18" charset="0"/>
                        <a:ea typeface="Cambria Math" panose="02040503050406030204" pitchFamily="18" charset="0"/>
                        <a:sym typeface="Calibri"/>
                      </a:rPr>
                      <m:t>= </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𝑉</m:t>
                    </m:r>
                  </m:oMath>
                </a14:m>
                <a:r>
                  <a:rPr lang="en-US" sz="2000" b="1" dirty="0">
                    <a:solidFill>
                      <a:srgbClr val="000000"/>
                    </a:solidFill>
                    <a:ea typeface="Cambria Math" panose="02040503050406030204" pitchFamily="18" charset="0"/>
                    <a:sym typeface="Calibri"/>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𝑅</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den>
                    </m:f>
                  </m:oMath>
                </a14:m>
                <a:r>
                  <a:rPr lang="en-US" sz="2000" dirty="0">
                    <a:solidFill>
                      <a:srgbClr val="000000"/>
                    </a:solidFill>
                    <a:ea typeface="Cambria Math" panose="02040503050406030204" pitchFamily="18" charset="0"/>
                    <a:sym typeface="Calibri"/>
                  </a:rPr>
                  <a:t>, </a:t>
                </a: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𝑣</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num>
                      <m:den>
                        <m:r>
                          <a:rPr lang="en-US" sz="2000" i="1">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i="1">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ea typeface="Cambria Math" panose="02040503050406030204" pitchFamily="18" charset="0"/>
                  <a:sym typeface="Calibri"/>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20106" y="1121150"/>
                <a:ext cx="9164396" cy="4943264"/>
              </a:xfrm>
              <a:prstGeom prst="rect">
                <a:avLst/>
              </a:prstGeom>
              <a:blipFill>
                <a:blip r:embed="rId3"/>
                <a:stretch>
                  <a:fillRect l="-554" t="-1538" b="-384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145082" y="608529"/>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9156699" y="1267259"/>
            <a:ext cx="911508" cy="1978165"/>
            <a:chOff x="10430717" y="203270"/>
            <a:chExt cx="911508" cy="1978165"/>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467575"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430717"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670755" y="20327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36037" y="1842885"/>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532949" y="3365256"/>
            <a:ext cx="1310511" cy="2780851"/>
            <a:chOff x="10465716" y="3623441"/>
            <a:chExt cx="1310511"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534979"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519141"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497231"/>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graphicFrame>
        <p:nvGraphicFramePr>
          <p:cNvPr id="6" name="Table 13">
            <a:extLst>
              <a:ext uri="{FF2B5EF4-FFF2-40B4-BE49-F238E27FC236}">
                <a16:creationId xmlns:a16="http://schemas.microsoft.com/office/drawing/2014/main" id="{654C814E-95ED-2242-B868-73A00B7A9D98}"/>
              </a:ext>
            </a:extLst>
          </p:cNvPr>
          <p:cNvGraphicFramePr>
            <a:graphicFrameLocks noGrp="1"/>
          </p:cNvGraphicFramePr>
          <p:nvPr>
            <p:extLst>
              <p:ext uri="{D42A27DB-BD31-4B8C-83A1-F6EECF244321}">
                <p14:modId xmlns:p14="http://schemas.microsoft.com/office/powerpoint/2010/main" val="1438180740"/>
              </p:ext>
            </p:extLst>
          </p:nvPr>
        </p:nvGraphicFramePr>
        <p:xfrm>
          <a:off x="5482835" y="4824405"/>
          <a:ext cx="4741945" cy="1854200"/>
        </p:xfrm>
        <a:graphic>
          <a:graphicData uri="http://schemas.openxmlformats.org/drawingml/2006/table">
            <a:tbl>
              <a:tblPr firstRow="1" bandRow="1">
                <a:tableStyleId>{5C22544A-7EE6-4342-B048-85BDC9FD1C3A}</a:tableStyleId>
              </a:tblPr>
              <a:tblGrid>
                <a:gridCol w="1356017">
                  <a:extLst>
                    <a:ext uri="{9D8B030D-6E8A-4147-A177-3AD203B41FA5}">
                      <a16:colId xmlns:a16="http://schemas.microsoft.com/office/drawing/2014/main" val="2925834725"/>
                    </a:ext>
                  </a:extLst>
                </a:gridCol>
                <a:gridCol w="3385928">
                  <a:extLst>
                    <a:ext uri="{9D8B030D-6E8A-4147-A177-3AD203B41FA5}">
                      <a16:colId xmlns:a16="http://schemas.microsoft.com/office/drawing/2014/main" val="250498001"/>
                    </a:ext>
                  </a:extLst>
                </a:gridCol>
              </a:tblGrid>
              <a:tr h="370840">
                <a:tc>
                  <a:txBody>
                    <a:bodyPr/>
                    <a:lstStyle/>
                    <a:p>
                      <a:pPr algn="r"/>
                      <a:r>
                        <a:rPr lang="en-US" dirty="0"/>
                        <a:t>Region</a:t>
                      </a:r>
                    </a:p>
                  </a:txBody>
                  <a:tcPr/>
                </a:tc>
                <a:tc>
                  <a:txBody>
                    <a:bodyPr/>
                    <a:lstStyle/>
                    <a:p>
                      <a:pPr algn="r"/>
                      <a:r>
                        <a:rPr lang="en-US" dirty="0"/>
                        <a:t>Characteristic</a:t>
                      </a:r>
                    </a:p>
                  </a:txBody>
                  <a:tcPr/>
                </a:tc>
                <a:extLst>
                  <a:ext uri="{0D108BD9-81ED-4DB2-BD59-A6C34878D82A}">
                    <a16:rowId xmlns:a16="http://schemas.microsoft.com/office/drawing/2014/main" val="409142417"/>
                  </a:ext>
                </a:extLst>
              </a:tr>
              <a:tr h="370840">
                <a:tc>
                  <a:txBody>
                    <a:bodyPr/>
                    <a:lstStyle/>
                    <a:p>
                      <a:r>
                        <a:rPr lang="en-US" dirty="0"/>
                        <a:t>ohmic</a:t>
                      </a:r>
                    </a:p>
                  </a:txBody>
                  <a:tcPr/>
                </a:tc>
                <a:tc>
                  <a:txBody>
                    <a:bodyPr/>
                    <a:lstStyle/>
                    <a:p>
                      <a:r>
                        <a:rPr lang="en-US" dirty="0"/>
                        <a:t>i</a:t>
                      </a:r>
                      <a:r>
                        <a:rPr lang="en-US" baseline="-25000" dirty="0"/>
                        <a:t>d</a:t>
                      </a:r>
                      <a:r>
                        <a:rPr lang="en-US" dirty="0"/>
                        <a:t> linear in </a:t>
                      </a:r>
                      <a:r>
                        <a:rPr lang="en-US" dirty="0" err="1"/>
                        <a:t>v</a:t>
                      </a:r>
                      <a:r>
                        <a:rPr lang="en-US" baseline="-25000" dirty="0" err="1"/>
                        <a:t>ds</a:t>
                      </a:r>
                      <a:r>
                        <a:rPr lang="en-US" baseline="0" dirty="0"/>
                        <a:t>, </a:t>
                      </a:r>
                      <a:r>
                        <a:rPr lang="en-US" baseline="0" dirty="0" err="1"/>
                        <a:t>v</a:t>
                      </a:r>
                      <a:r>
                        <a:rPr lang="en-US" baseline="-25000" dirty="0" err="1"/>
                        <a:t>gs</a:t>
                      </a:r>
                      <a:r>
                        <a:rPr lang="en-US" baseline="0" dirty="0"/>
                        <a:t> &lt;0</a:t>
                      </a:r>
                      <a:endParaRPr lang="en-US" baseline="-25000" dirty="0"/>
                    </a:p>
                  </a:txBody>
                  <a:tcPr/>
                </a:tc>
                <a:extLst>
                  <a:ext uri="{0D108BD9-81ED-4DB2-BD59-A6C34878D82A}">
                    <a16:rowId xmlns:a16="http://schemas.microsoft.com/office/drawing/2014/main" val="2169857266"/>
                  </a:ext>
                </a:extLst>
              </a:tr>
              <a:tr h="370840">
                <a:tc>
                  <a:txBody>
                    <a:bodyPr/>
                    <a:lstStyle/>
                    <a:p>
                      <a:r>
                        <a:rPr lang="en-US" dirty="0"/>
                        <a:t>active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v</a:t>
                      </a:r>
                      <a:r>
                        <a:rPr lang="en-US" baseline="-25000" dirty="0" err="1"/>
                        <a:t>gs</a:t>
                      </a:r>
                      <a:r>
                        <a:rPr lang="en-US" baseline="0" dirty="0"/>
                        <a:t> controls </a:t>
                      </a:r>
                      <a:r>
                        <a:rPr lang="en-US" dirty="0"/>
                        <a:t>i</a:t>
                      </a:r>
                      <a:r>
                        <a:rPr lang="en-US" baseline="-25000" dirty="0"/>
                        <a:t>d</a:t>
                      </a:r>
                      <a:r>
                        <a:rPr lang="en-US" baseline="0" dirty="0"/>
                        <a:t> linearly, </a:t>
                      </a:r>
                      <a:r>
                        <a:rPr lang="en-US" baseline="0" dirty="0" err="1"/>
                        <a:t>v</a:t>
                      </a:r>
                      <a:r>
                        <a:rPr lang="en-US" baseline="-25000" dirty="0" err="1"/>
                        <a:t>gs</a:t>
                      </a:r>
                      <a:r>
                        <a:rPr lang="en-US" baseline="0" dirty="0"/>
                        <a:t> &lt;0</a:t>
                      </a:r>
                      <a:endParaRPr lang="en-US" dirty="0"/>
                    </a:p>
                  </a:txBody>
                  <a:tcPr/>
                </a:tc>
                <a:extLst>
                  <a:ext uri="{0D108BD9-81ED-4DB2-BD59-A6C34878D82A}">
                    <a16:rowId xmlns:a16="http://schemas.microsoft.com/office/drawing/2014/main" val="1327339601"/>
                  </a:ext>
                </a:extLst>
              </a:tr>
              <a:tr h="370840">
                <a:tc>
                  <a:txBody>
                    <a:bodyPr/>
                    <a:lstStyle/>
                    <a:p>
                      <a:r>
                        <a:rPr lang="en-US" dirty="0"/>
                        <a:t>breakdown</a:t>
                      </a:r>
                    </a:p>
                  </a:txBody>
                  <a:tcPr/>
                </a:tc>
                <a:tc>
                  <a:txBody>
                    <a:bodyPr/>
                    <a:lstStyle/>
                    <a:p>
                      <a:r>
                        <a:rPr lang="en-US" baseline="0" dirty="0" err="1"/>
                        <a:t>v</a:t>
                      </a:r>
                      <a:r>
                        <a:rPr lang="en-US" baseline="-25000" dirty="0" err="1"/>
                        <a:t>ds</a:t>
                      </a:r>
                      <a:r>
                        <a:rPr lang="en-US" baseline="0" dirty="0"/>
                        <a:t> is so high channel breaks</a:t>
                      </a:r>
                      <a:endParaRPr lang="en-US" dirty="0"/>
                    </a:p>
                  </a:txBody>
                  <a:tcPr/>
                </a:tc>
                <a:extLst>
                  <a:ext uri="{0D108BD9-81ED-4DB2-BD59-A6C34878D82A}">
                    <a16:rowId xmlns:a16="http://schemas.microsoft.com/office/drawing/2014/main" val="627449099"/>
                  </a:ext>
                </a:extLst>
              </a:tr>
              <a:tr h="370840">
                <a:tc>
                  <a:txBody>
                    <a:bodyPr/>
                    <a:lstStyle/>
                    <a:p>
                      <a:r>
                        <a:rPr lang="en-US" dirty="0"/>
                        <a:t>Pinch-off</a:t>
                      </a:r>
                    </a:p>
                  </a:txBody>
                  <a:tcPr/>
                </a:tc>
                <a:tc>
                  <a:txBody>
                    <a:bodyPr/>
                    <a:lstStyle/>
                    <a:p>
                      <a:r>
                        <a:rPr lang="en-US" dirty="0" err="1"/>
                        <a:t>V</a:t>
                      </a:r>
                      <a:r>
                        <a:rPr lang="en-US" baseline="-25000" dirty="0" err="1"/>
                        <a:t>gs</a:t>
                      </a:r>
                      <a:r>
                        <a:rPr lang="en-US" dirty="0"/>
                        <a:t>&lt;&lt;0 and i</a:t>
                      </a:r>
                      <a:r>
                        <a:rPr lang="en-US" baseline="-25000" dirty="0"/>
                        <a:t>d</a:t>
                      </a:r>
                      <a:r>
                        <a:rPr lang="en-US" dirty="0"/>
                        <a:t>=0 independent of </a:t>
                      </a:r>
                      <a:r>
                        <a:rPr lang="en-US" dirty="0" err="1"/>
                        <a:t>v</a:t>
                      </a:r>
                      <a:r>
                        <a:rPr lang="en-US" baseline="-25000" dirty="0" err="1"/>
                        <a:t>ds</a:t>
                      </a:r>
                      <a:endParaRPr lang="en-US" baseline="-25000" dirty="0"/>
                    </a:p>
                  </a:txBody>
                  <a:tcPr/>
                </a:tc>
                <a:extLst>
                  <a:ext uri="{0D108BD9-81ED-4DB2-BD59-A6C34878D82A}">
                    <a16:rowId xmlns:a16="http://schemas.microsoft.com/office/drawing/2014/main" val="4184056187"/>
                  </a:ext>
                </a:extLst>
              </a:tr>
            </a:tbl>
          </a:graphicData>
        </a:graphic>
      </p:graphicFrame>
    </p:spTree>
    <p:extLst>
      <p:ext uri="{BB962C8B-B14F-4D97-AF65-F5344CB8AC3E}">
        <p14:creationId xmlns:p14="http://schemas.microsoft.com/office/powerpoint/2010/main" val="83871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0478" y="236275"/>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601707" y="631567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1269325" y="2363708"/>
                <a:ext cx="6519734" cy="287931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𝐺𝑆</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𝑑</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𝑑</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𝑔𝑠</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𝑑𝑠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den>
                    </m:f>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𝑚</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𝑔𝑠</m:t>
                        </m:r>
                      </m:sub>
                    </m:sSub>
                  </m:oMath>
                </a14:m>
                <a:r>
                  <a:rPr lang="en-US" sz="2000" dirty="0"/>
                  <a:t>, since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oMath>
                </a14:m>
                <a:r>
                  <a:rPr lang="en-US" sz="2000" dirty="0"/>
                  <a:t> is large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9</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𝑜𝑢𝑡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𝐺𝑆</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𝐷𝑆</m:t>
                            </m:r>
                          </m:sub>
                        </m:sSub>
                        <m:r>
                          <a:rPr lang="en-US" sz="2000" i="1">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1269325" y="2363708"/>
                <a:ext cx="6519734" cy="2879317"/>
              </a:xfrm>
              <a:prstGeom prst="rect">
                <a:avLst/>
              </a:prstGeom>
              <a:blipFill>
                <a:blip r:embed="rId3"/>
                <a:stretch>
                  <a:fillRect l="-583"/>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8244012-B95C-79DA-D703-056566428131}"/>
              </a:ext>
            </a:extLst>
          </p:cNvPr>
          <p:cNvGrpSpPr/>
          <p:nvPr/>
        </p:nvGrpSpPr>
        <p:grpSpPr>
          <a:xfrm>
            <a:off x="8070757" y="2978769"/>
            <a:ext cx="3609112" cy="1649194"/>
            <a:chOff x="7573505" y="2880723"/>
            <a:chExt cx="3609112" cy="1649194"/>
          </a:xfrm>
        </p:grpSpPr>
        <p:sp>
          <p:nvSpPr>
            <p:cNvPr id="33" name="TextBox 32">
              <a:extLst>
                <a:ext uri="{FF2B5EF4-FFF2-40B4-BE49-F238E27FC236}">
                  <a16:creationId xmlns:a16="http://schemas.microsoft.com/office/drawing/2014/main" id="{24EB9DA6-501F-7B49-A287-8D50128217A9}"/>
                </a:ext>
              </a:extLst>
            </p:cNvPr>
            <p:cNvSpPr txBox="1"/>
            <p:nvPr/>
          </p:nvSpPr>
          <p:spPr>
            <a:xfrm>
              <a:off x="9135883" y="2949394"/>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8820203" y="3463117"/>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191817" y="3463117"/>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0477289" y="347400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268014" y="4225117"/>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0891471" y="3393442"/>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7734611" y="3475945"/>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9785321" y="3481133"/>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8556224" y="3093003"/>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8988931" y="3472544"/>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8898858" y="3393442"/>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7668772" y="3404324"/>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8888501" y="4181574"/>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9857560" y="4107550"/>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0477817" y="4159804"/>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7573505" y="3456185"/>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7573505" y="3456185"/>
                  <a:ext cx="315158" cy="391902"/>
                </a:xfrm>
                <a:prstGeom prst="rect">
                  <a:avLst/>
                </a:prstGeom>
                <a:blipFill>
                  <a:blip r:embed="rId4"/>
                  <a:stretch>
                    <a:fillRect r="-38462"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7832854" y="3751580"/>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7832854" y="3751580"/>
                  <a:ext cx="315158" cy="391902"/>
                </a:xfrm>
                <a:prstGeom prst="rect">
                  <a:avLst/>
                </a:prstGeom>
                <a:blipFill>
                  <a:blip r:embed="rId5"/>
                  <a:stretch>
                    <a:fillRect r="-42308"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8464223" y="2880723"/>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8464223" y="2880723"/>
                  <a:ext cx="437621" cy="391902"/>
                </a:xfrm>
                <a:prstGeom prst="rect">
                  <a:avLst/>
                </a:prstGeom>
                <a:blipFill>
                  <a:blip r:embed="rId6"/>
                  <a:stretch>
                    <a:fillRect r="-14286"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0586665" y="3632536"/>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0586665" y="3632536"/>
                  <a:ext cx="315158" cy="369332"/>
                </a:xfrm>
                <a:prstGeom prst="rect">
                  <a:avLst/>
                </a:prstGeom>
                <a:blipFill>
                  <a:blip r:embed="rId7"/>
                  <a:stretch>
                    <a:fillRect r="-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042392" y="3686266"/>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042392" y="3686266"/>
                  <a:ext cx="437621" cy="369332"/>
                </a:xfrm>
                <a:prstGeom prst="rect">
                  <a:avLst/>
                </a:prstGeom>
                <a:blipFill>
                  <a:blip r:embed="rId8"/>
                  <a:stretch>
                    <a:fillRect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010703" y="3764345"/>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010703" y="3764345"/>
                  <a:ext cx="437621" cy="391902"/>
                </a:xfrm>
                <a:prstGeom prst="rect">
                  <a:avLst/>
                </a:prstGeom>
                <a:blipFill>
                  <a:blip r:embed="rId9"/>
                  <a:stretch>
                    <a:fillRect r="-71429" b="-3125"/>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0913246" y="4148918"/>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0913246" y="4057477"/>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7580751" y="3093108"/>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7580751" y="3093108"/>
                  <a:ext cx="31515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0836414" y="3094658"/>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0836414" y="3094658"/>
                  <a:ext cx="315158" cy="369332"/>
                </a:xfrm>
                <a:prstGeom prst="rect">
                  <a:avLst/>
                </a:prstGeom>
                <a:blipFill>
                  <a:blip r:embed="rId11"/>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0867459" y="380282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0867459" y="3802827"/>
                  <a:ext cx="31515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43FF502-D688-8F4A-9AF5-D882B69689BA}"/>
                    </a:ext>
                  </a:extLst>
                </p:cNvPr>
                <p:cNvSpPr txBox="1"/>
                <p:nvPr/>
              </p:nvSpPr>
              <p:spPr>
                <a:xfrm>
                  <a:off x="10815270" y="3501903"/>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215" name="TextBox 214">
                  <a:extLst>
                    <a:ext uri="{FF2B5EF4-FFF2-40B4-BE49-F238E27FC236}">
                      <a16:creationId xmlns:a16="http://schemas.microsoft.com/office/drawing/2014/main" id="{F43FF502-D688-8F4A-9AF5-D882B69689BA}"/>
                    </a:ext>
                  </a:extLst>
                </p:cNvPr>
                <p:cNvSpPr txBox="1">
                  <a:spLocks noRot="1" noChangeAspect="1" noMove="1" noResize="1" noEditPoints="1" noAdjustHandles="1" noChangeArrowheads="1" noChangeShapeType="1" noTextEdit="1"/>
                </p:cNvSpPr>
                <p:nvPr/>
              </p:nvSpPr>
              <p:spPr>
                <a:xfrm>
                  <a:off x="10815270" y="3501903"/>
                  <a:ext cx="315158" cy="369332"/>
                </a:xfrm>
                <a:prstGeom prst="rect">
                  <a:avLst/>
                </a:prstGeom>
                <a:blipFill>
                  <a:blip r:embed="rId13"/>
                  <a:stretch>
                    <a:fillRect r="-42308"/>
                  </a:stretch>
                </a:blipFill>
              </p:spPr>
              <p:txBody>
                <a:bodyPr/>
                <a:lstStyle/>
                <a:p>
                  <a:r>
                    <a:rPr lang="en-US">
                      <a:noFill/>
                    </a:rPr>
                    <a:t> </a:t>
                  </a:r>
                </a:p>
              </p:txBody>
            </p:sp>
          </mc:Fallback>
        </mc:AlternateContent>
        <p:grpSp>
          <p:nvGrpSpPr>
            <p:cNvPr id="83" name="Group 13">
              <a:extLst>
                <a:ext uri="{FF2B5EF4-FFF2-40B4-BE49-F238E27FC236}">
                  <a16:creationId xmlns:a16="http://schemas.microsoft.com/office/drawing/2014/main" id="{AB159175-FED2-1E87-B94A-C4EB848DC993}"/>
                </a:ext>
              </a:extLst>
            </p:cNvPr>
            <p:cNvGrpSpPr>
              <a:grpSpLocks noChangeAspect="1"/>
            </p:cNvGrpSpPr>
            <p:nvPr/>
          </p:nvGrpSpPr>
          <p:grpSpPr bwMode="auto">
            <a:xfrm>
              <a:off x="8265556" y="3402041"/>
              <a:ext cx="152400" cy="152400"/>
              <a:chOff x="1344" y="2064"/>
              <a:chExt cx="192" cy="192"/>
            </a:xfrm>
          </p:grpSpPr>
          <p:sp>
            <p:nvSpPr>
              <p:cNvPr id="84" name="Oval 14">
                <a:extLst>
                  <a:ext uri="{FF2B5EF4-FFF2-40B4-BE49-F238E27FC236}">
                    <a16:creationId xmlns:a16="http://schemas.microsoft.com/office/drawing/2014/main" id="{6F1B9677-D2B7-4233-539E-CBFDD57D59D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DB1B6FFA-072F-43EC-EAA6-AB3EFB9AFA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6" name="Group 13">
              <a:extLst>
                <a:ext uri="{FF2B5EF4-FFF2-40B4-BE49-F238E27FC236}">
                  <a16:creationId xmlns:a16="http://schemas.microsoft.com/office/drawing/2014/main" id="{7F00014C-C49E-190E-7DD1-3F6FF4F44879}"/>
                </a:ext>
              </a:extLst>
            </p:cNvPr>
            <p:cNvGrpSpPr>
              <a:grpSpLocks noChangeAspect="1"/>
            </p:cNvGrpSpPr>
            <p:nvPr/>
          </p:nvGrpSpPr>
          <p:grpSpPr bwMode="auto">
            <a:xfrm>
              <a:off x="9868216" y="3402041"/>
              <a:ext cx="152400" cy="152400"/>
              <a:chOff x="1344" y="2064"/>
              <a:chExt cx="192" cy="192"/>
            </a:xfrm>
          </p:grpSpPr>
          <p:sp>
            <p:nvSpPr>
              <p:cNvPr id="87" name="Oval 14">
                <a:extLst>
                  <a:ext uri="{FF2B5EF4-FFF2-40B4-BE49-F238E27FC236}">
                    <a16:creationId xmlns:a16="http://schemas.microsoft.com/office/drawing/2014/main" id="{14B7439F-BBAC-11B1-EC2C-013202C0BB0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8" name="Rectangle 15">
                <a:extLst>
                  <a:ext uri="{FF2B5EF4-FFF2-40B4-BE49-F238E27FC236}">
                    <a16:creationId xmlns:a16="http://schemas.microsoft.com/office/drawing/2014/main" id="{7C73018C-7B57-C786-20B6-E0915E4380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965FAD8F-F778-267F-5DFA-FC2A4B92B1C7}"/>
                </a:ext>
              </a:extLst>
            </p:cNvPr>
            <p:cNvGrpSpPr>
              <a:grpSpLocks noChangeAspect="1"/>
            </p:cNvGrpSpPr>
            <p:nvPr/>
          </p:nvGrpSpPr>
          <p:grpSpPr bwMode="auto">
            <a:xfrm>
              <a:off x="10475835" y="3401757"/>
              <a:ext cx="152400" cy="152400"/>
              <a:chOff x="1344" y="2064"/>
              <a:chExt cx="192" cy="192"/>
            </a:xfrm>
          </p:grpSpPr>
          <p:sp>
            <p:nvSpPr>
              <p:cNvPr id="90" name="Oval 14">
                <a:extLst>
                  <a:ext uri="{FF2B5EF4-FFF2-40B4-BE49-F238E27FC236}">
                    <a16:creationId xmlns:a16="http://schemas.microsoft.com/office/drawing/2014/main" id="{D2744696-F0E8-C3CC-6298-C2F454BEE3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653257E4-11F3-0B38-C1DC-EDCBB372AD0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 name="Group 220">
              <a:extLst>
                <a:ext uri="{FF2B5EF4-FFF2-40B4-BE49-F238E27FC236}">
                  <a16:creationId xmlns:a16="http://schemas.microsoft.com/office/drawing/2014/main" id="{2637ABD3-FFAB-4506-66CE-F6495522CFDB}"/>
                </a:ext>
              </a:extLst>
            </p:cNvPr>
            <p:cNvGrpSpPr>
              <a:grpSpLocks/>
            </p:cNvGrpSpPr>
            <p:nvPr/>
          </p:nvGrpSpPr>
          <p:grpSpPr bwMode="auto">
            <a:xfrm>
              <a:off x="7704934" y="3956937"/>
              <a:ext cx="152400" cy="304800"/>
              <a:chOff x="3264" y="3072"/>
              <a:chExt cx="96" cy="192"/>
            </a:xfrm>
          </p:grpSpPr>
          <p:sp>
            <p:nvSpPr>
              <p:cNvPr id="6" name="Line 17">
                <a:extLst>
                  <a:ext uri="{FF2B5EF4-FFF2-40B4-BE49-F238E27FC236}">
                    <a16:creationId xmlns:a16="http://schemas.microsoft.com/office/drawing/2014/main" id="{213E90FA-7079-2E0B-1F38-17112A8B730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 name="Freeform 18">
                <a:extLst>
                  <a:ext uri="{FF2B5EF4-FFF2-40B4-BE49-F238E27FC236}">
                    <a16:creationId xmlns:a16="http://schemas.microsoft.com/office/drawing/2014/main" id="{A57E1382-1913-8AF2-4ED0-E740F28C32F8}"/>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 name="Group 13">
              <a:extLst>
                <a:ext uri="{FF2B5EF4-FFF2-40B4-BE49-F238E27FC236}">
                  <a16:creationId xmlns:a16="http://schemas.microsoft.com/office/drawing/2014/main" id="{71401F0F-B861-8BD9-EA70-2333585D4498}"/>
                </a:ext>
              </a:extLst>
            </p:cNvPr>
            <p:cNvGrpSpPr>
              <a:grpSpLocks noChangeAspect="1"/>
            </p:cNvGrpSpPr>
            <p:nvPr/>
          </p:nvGrpSpPr>
          <p:grpSpPr bwMode="auto">
            <a:xfrm>
              <a:off x="7704934" y="3865496"/>
              <a:ext cx="152400" cy="152400"/>
              <a:chOff x="1344" y="2064"/>
              <a:chExt cx="192" cy="192"/>
            </a:xfrm>
          </p:grpSpPr>
          <p:sp>
            <p:nvSpPr>
              <p:cNvPr id="9" name="Oval 14">
                <a:extLst>
                  <a:ext uri="{FF2B5EF4-FFF2-40B4-BE49-F238E27FC236}">
                    <a16:creationId xmlns:a16="http://schemas.microsoft.com/office/drawing/2014/main" id="{6BF38BFF-4328-DE6C-A599-3489CC213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 name="Rectangle 15">
                <a:extLst>
                  <a:ext uri="{FF2B5EF4-FFF2-40B4-BE49-F238E27FC236}">
                    <a16:creationId xmlns:a16="http://schemas.microsoft.com/office/drawing/2014/main" id="{F39C0A3E-1F63-156F-EF98-C200CB868FF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2936436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795176" y="37155"/>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82858" y="935446"/>
                <a:ext cx="8329602" cy="5575694"/>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US" b="0" i="1" dirty="0">
                    <a:latin typeface="Cambria Math" panose="02040503050406030204" pitchFamily="18" charset="0"/>
                  </a:rPr>
                  <a:t> </a:t>
                </a: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a14:m>
                <a:r>
                  <a:rPr lang="en-US" b="0"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𝐷</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den>
                    </m:f>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oMath>
                </a14:m>
                <a:r>
                  <a:rPr lang="en-US" i="1" dirty="0">
                    <a:latin typeface="Cambria Math" panose="02040503050406030204" pitchFamily="18" charset="0"/>
                  </a:rPr>
                  <a:t> </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25</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=2000</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𝑆</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𝑑</m:t>
                        </m:r>
                      </m:sub>
                    </m:sSub>
                    <m:r>
                      <a:rPr lang="en-US" i="1">
                        <a:latin typeface="Cambria Math" panose="02040503050406030204" pitchFamily="18" charset="0"/>
                      </a:rPr>
                      <m:t>=20</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dirty="0"/>
              </a:p>
              <a:p>
                <a:pPr marL="742950" lvl="1" indent="-285750">
                  <a:buFont typeface="Arial" panose="020B0604020202020204" pitchFamily="34" charset="0"/>
                  <a:buChar char="•"/>
                </a:pP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=330</m:t>
                    </m:r>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=2.2</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−4.7</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=200</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=100</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a14:m>
                <a:r>
                  <a:rPr lang="en-US"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r>
                  <a:rPr lang="en-US" b="0"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𝑣</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r>
                          <a:rPr lang="en-US" b="0" i="1" smtClean="0">
                            <a:latin typeface="Cambria Math" panose="02040503050406030204" pitchFamily="18" charset="0"/>
                          </a:rPr>
                          <m:t>]</m:t>
                        </m:r>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r>
                          <a:rPr lang="en-US" b="0" i="1" smtClean="0">
                            <a:latin typeface="Cambria Math" panose="02040503050406030204" pitchFamily="18" charset="0"/>
                          </a:rPr>
                          <m:t>]</m:t>
                        </m:r>
                      </m:den>
                    </m:f>
                  </m:oMath>
                </a14:m>
                <a:r>
                  <a:rPr lang="en-US" i="1" dirty="0">
                    <a:latin typeface="Cambria Math" panose="02040503050406030204" pitchFamily="18" charset="0"/>
                  </a:rPr>
                  <a:t> </a:t>
                </a:r>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oMath>
                </a14:m>
                <a:endParaRPr lang="en-US" b="0" i="0"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6</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=100</m:t>
                    </m:r>
                    <m:r>
                      <a:rPr lang="en-US" b="0" i="1" smtClean="0">
                        <a:latin typeface="Cambria Math" panose="02040503050406030204" pitchFamily="18" charset="0"/>
                      </a:rPr>
                      <m:t>𝑘</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i="1" smtClean="0">
                        <a:latin typeface="Cambria Math" panose="02040503050406030204" pitchFamily="18" charset="0"/>
                        <a:ea typeface="Cambria Math" panose="02040503050406030204" pitchFamily="18" charset="0"/>
                      </a:rPr>
                      <m:t>Ω</m:t>
                    </m:r>
                  </m:oMath>
                </a14:m>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82858" y="935446"/>
                <a:ext cx="8329602" cy="5575694"/>
              </a:xfrm>
              <a:prstGeom prst="rect">
                <a:avLst/>
              </a:prstGeom>
              <a:blipFill>
                <a:blip r:embed="rId3"/>
                <a:stretch>
                  <a:fillRect l="-610" t="-455" b="-682"/>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0DB608-D812-5246-AD56-0F16786D1D31}"/>
              </a:ext>
            </a:extLst>
          </p:cNvPr>
          <p:cNvGrpSpPr/>
          <p:nvPr/>
        </p:nvGrpSpPr>
        <p:grpSpPr>
          <a:xfrm>
            <a:off x="9141381" y="322527"/>
            <a:ext cx="2766277" cy="2955750"/>
            <a:chOff x="9085826" y="263152"/>
            <a:chExt cx="2766277" cy="2955750"/>
          </a:xfrm>
        </p:grpSpPr>
        <p:sp>
          <p:nvSpPr>
            <p:cNvPr id="123" name="TextBox 122">
              <a:extLst>
                <a:ext uri="{FF2B5EF4-FFF2-40B4-BE49-F238E27FC236}">
                  <a16:creationId xmlns:a16="http://schemas.microsoft.com/office/drawing/2014/main" id="{7A3EAC3E-9F4B-0B44-9E84-ABC6484896D8}"/>
                </a:ext>
              </a:extLst>
            </p:cNvPr>
            <p:cNvSpPr txBox="1"/>
            <p:nvPr/>
          </p:nvSpPr>
          <p:spPr>
            <a:xfrm>
              <a:off x="9502180" y="263152"/>
              <a:ext cx="2074094" cy="369332"/>
            </a:xfrm>
            <a:prstGeom prst="rect">
              <a:avLst/>
            </a:prstGeom>
            <a:noFill/>
          </p:spPr>
          <p:txBody>
            <a:bodyPr wrap="none" rtlCol="0">
              <a:spAutoFit/>
            </a:bodyPr>
            <a:lstStyle/>
            <a:p>
              <a:r>
                <a:rPr lang="en-US" dirty="0"/>
                <a:t>FET common source</a:t>
              </a:r>
            </a:p>
          </p:txBody>
        </p:sp>
        <p:grpSp>
          <p:nvGrpSpPr>
            <p:cNvPr id="124" name="Group 210">
              <a:extLst>
                <a:ext uri="{FF2B5EF4-FFF2-40B4-BE49-F238E27FC236}">
                  <a16:creationId xmlns:a16="http://schemas.microsoft.com/office/drawing/2014/main" id="{D1AADDB2-A145-2245-A59A-A072112B3F28}"/>
                </a:ext>
              </a:extLst>
            </p:cNvPr>
            <p:cNvGrpSpPr>
              <a:grpSpLocks/>
            </p:cNvGrpSpPr>
            <p:nvPr/>
          </p:nvGrpSpPr>
          <p:grpSpPr bwMode="auto">
            <a:xfrm rot="5400000">
              <a:off x="9483873" y="1596436"/>
              <a:ext cx="248301" cy="673731"/>
              <a:chOff x="3216" y="1728"/>
              <a:chExt cx="192" cy="480"/>
            </a:xfrm>
          </p:grpSpPr>
          <p:sp>
            <p:nvSpPr>
              <p:cNvPr id="126" name="Line 8">
                <a:extLst>
                  <a:ext uri="{FF2B5EF4-FFF2-40B4-BE49-F238E27FC236}">
                    <a16:creationId xmlns:a16="http://schemas.microsoft.com/office/drawing/2014/main" id="{0A8815FE-6FE1-394A-9FDF-564BF393A9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9">
                <a:extLst>
                  <a:ext uri="{FF2B5EF4-FFF2-40B4-BE49-F238E27FC236}">
                    <a16:creationId xmlns:a16="http://schemas.microsoft.com/office/drawing/2014/main" id="{8EF78C25-505E-FF44-82DA-38C454715A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
                <a:extLst>
                  <a:ext uri="{FF2B5EF4-FFF2-40B4-BE49-F238E27FC236}">
                    <a16:creationId xmlns:a16="http://schemas.microsoft.com/office/drawing/2014/main" id="{82B29F89-B542-5A4C-AD78-8EC9A22C19D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11">
                <a:extLst>
                  <a:ext uri="{FF2B5EF4-FFF2-40B4-BE49-F238E27FC236}">
                    <a16:creationId xmlns:a16="http://schemas.microsoft.com/office/drawing/2014/main" id="{7C28F610-9324-FB45-8902-9F376BC70C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0" name="Group 129">
              <a:extLst>
                <a:ext uri="{FF2B5EF4-FFF2-40B4-BE49-F238E27FC236}">
                  <a16:creationId xmlns:a16="http://schemas.microsoft.com/office/drawing/2014/main" id="{10F26B39-1A7B-0341-968A-4957D8A42CBB}"/>
                </a:ext>
              </a:extLst>
            </p:cNvPr>
            <p:cNvGrpSpPr/>
            <p:nvPr/>
          </p:nvGrpSpPr>
          <p:grpSpPr>
            <a:xfrm>
              <a:off x="9901578" y="1432363"/>
              <a:ext cx="673731" cy="993205"/>
              <a:chOff x="2362200" y="1905000"/>
              <a:chExt cx="762000" cy="1219200"/>
            </a:xfrm>
          </p:grpSpPr>
          <p:cxnSp>
            <p:nvCxnSpPr>
              <p:cNvPr id="131" name="Straight Connector 130">
                <a:extLst>
                  <a:ext uri="{FF2B5EF4-FFF2-40B4-BE49-F238E27FC236}">
                    <a16:creationId xmlns:a16="http://schemas.microsoft.com/office/drawing/2014/main" id="{C0706B74-61E7-5845-BCDB-5CFB930E5E66}"/>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DF5D0A51-1140-1C43-93F0-755D319A39FF}"/>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F67ED47F-48DB-7A4E-8E1B-C0ABBF23673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FB86A06F-45A9-0043-919D-97082FDA4A4A}"/>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BB77766E-B45A-8E4D-BCFC-8D08AC48080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6" name="Straight Arrow Connector 195">
                <a:extLst>
                  <a:ext uri="{FF2B5EF4-FFF2-40B4-BE49-F238E27FC236}">
                    <a16:creationId xmlns:a16="http://schemas.microsoft.com/office/drawing/2014/main" id="{24B17DE3-BF65-8E48-8D92-3EA0206547E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00" name="TextBox 199">
                <a:extLst>
                  <a:ext uri="{FF2B5EF4-FFF2-40B4-BE49-F238E27FC236}">
                    <a16:creationId xmlns:a16="http://schemas.microsoft.com/office/drawing/2014/main" id="{545FCC4F-7025-674D-A456-DF226C927C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01" name="TextBox 200">
                <a:extLst>
                  <a:ext uri="{FF2B5EF4-FFF2-40B4-BE49-F238E27FC236}">
                    <a16:creationId xmlns:a16="http://schemas.microsoft.com/office/drawing/2014/main" id="{4B8FF7CB-DCF8-9A41-9A13-56F08683CCBC}"/>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02" name="TextBox 201">
                <a:extLst>
                  <a:ext uri="{FF2B5EF4-FFF2-40B4-BE49-F238E27FC236}">
                    <a16:creationId xmlns:a16="http://schemas.microsoft.com/office/drawing/2014/main" id="{10B8FE4D-5188-9647-B379-5BFA0E0BA60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203" name="Group 220">
              <a:extLst>
                <a:ext uri="{FF2B5EF4-FFF2-40B4-BE49-F238E27FC236}">
                  <a16:creationId xmlns:a16="http://schemas.microsoft.com/office/drawing/2014/main" id="{B731612C-3027-6D46-A9ED-B9072EA6BBAF}"/>
                </a:ext>
              </a:extLst>
            </p:cNvPr>
            <p:cNvGrpSpPr>
              <a:grpSpLocks/>
            </p:cNvGrpSpPr>
            <p:nvPr/>
          </p:nvGrpSpPr>
          <p:grpSpPr bwMode="auto">
            <a:xfrm>
              <a:off x="9872708" y="2505043"/>
              <a:ext cx="134746" cy="248301"/>
              <a:chOff x="3264" y="3072"/>
              <a:chExt cx="96" cy="192"/>
            </a:xfrm>
          </p:grpSpPr>
          <p:sp>
            <p:nvSpPr>
              <p:cNvPr id="204" name="Line 17">
                <a:extLst>
                  <a:ext uri="{FF2B5EF4-FFF2-40B4-BE49-F238E27FC236}">
                    <a16:creationId xmlns:a16="http://schemas.microsoft.com/office/drawing/2014/main" id="{E5CC40A1-A66F-2345-A4C4-29A3971ECB5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5" name="Freeform 18">
                <a:extLst>
                  <a:ext uri="{FF2B5EF4-FFF2-40B4-BE49-F238E27FC236}">
                    <a16:creationId xmlns:a16="http://schemas.microsoft.com/office/drawing/2014/main" id="{7A9ACD07-74F5-B14B-A1A5-15B19FAE81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14" name="Group 210">
              <a:extLst>
                <a:ext uri="{FF2B5EF4-FFF2-40B4-BE49-F238E27FC236}">
                  <a16:creationId xmlns:a16="http://schemas.microsoft.com/office/drawing/2014/main" id="{11A71186-5D46-1D4B-BB8F-5626AD606A07}"/>
                </a:ext>
              </a:extLst>
            </p:cNvPr>
            <p:cNvGrpSpPr>
              <a:grpSpLocks/>
            </p:cNvGrpSpPr>
            <p:nvPr/>
          </p:nvGrpSpPr>
          <p:grpSpPr bwMode="auto">
            <a:xfrm rot="5400000">
              <a:off x="10778406" y="1468441"/>
              <a:ext cx="248301" cy="673731"/>
              <a:chOff x="3216" y="1728"/>
              <a:chExt cx="192" cy="480"/>
            </a:xfrm>
          </p:grpSpPr>
          <p:sp>
            <p:nvSpPr>
              <p:cNvPr id="219" name="Line 8">
                <a:extLst>
                  <a:ext uri="{FF2B5EF4-FFF2-40B4-BE49-F238E27FC236}">
                    <a16:creationId xmlns:a16="http://schemas.microsoft.com/office/drawing/2014/main" id="{E52326CA-C664-0D40-AC7C-8058F0AAD94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FB68B310-2421-DB48-B0FF-C5D9CC78330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AAF5C03F-AE0A-5D47-AC1C-8C2693FEB1C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3AF882DF-ACEA-4943-A7EF-808F5C8DBDB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E2DB8028-8F2A-F14B-B4C6-5D96DBBA695D}"/>
                </a:ext>
              </a:extLst>
            </p:cNvPr>
            <p:cNvSpPr>
              <a:spLocks noChangeAspect="1"/>
            </p:cNvSpPr>
            <p:nvPr/>
          </p:nvSpPr>
          <p:spPr bwMode="auto">
            <a:xfrm>
              <a:off x="10507938" y="828598"/>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 name="Freeform 12">
              <a:extLst>
                <a:ext uri="{FF2B5EF4-FFF2-40B4-BE49-F238E27FC236}">
                  <a16:creationId xmlns:a16="http://schemas.microsoft.com/office/drawing/2014/main" id="{600C5A9F-0E22-5E4C-96B7-3575AA4C903A}"/>
                </a:ext>
              </a:extLst>
            </p:cNvPr>
            <p:cNvSpPr>
              <a:spLocks noChangeAspect="1"/>
            </p:cNvSpPr>
            <p:nvPr/>
          </p:nvSpPr>
          <p:spPr bwMode="auto">
            <a:xfrm>
              <a:off x="9872705" y="1937085"/>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 name="Freeform 12">
              <a:extLst>
                <a:ext uri="{FF2B5EF4-FFF2-40B4-BE49-F238E27FC236}">
                  <a16:creationId xmlns:a16="http://schemas.microsoft.com/office/drawing/2014/main" id="{C63E9DA1-234A-2340-9C95-57CF260C70C9}"/>
                </a:ext>
              </a:extLst>
            </p:cNvPr>
            <p:cNvSpPr>
              <a:spLocks noChangeAspect="1"/>
            </p:cNvSpPr>
            <p:nvPr/>
          </p:nvSpPr>
          <p:spPr bwMode="auto">
            <a:xfrm>
              <a:off x="10507934" y="2371614"/>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7" name="Group 220">
              <a:extLst>
                <a:ext uri="{FF2B5EF4-FFF2-40B4-BE49-F238E27FC236}">
                  <a16:creationId xmlns:a16="http://schemas.microsoft.com/office/drawing/2014/main" id="{796F758E-24C6-A54D-95EA-AE250BED7F8B}"/>
                </a:ext>
              </a:extLst>
            </p:cNvPr>
            <p:cNvGrpSpPr>
              <a:grpSpLocks/>
            </p:cNvGrpSpPr>
            <p:nvPr/>
          </p:nvGrpSpPr>
          <p:grpSpPr bwMode="auto">
            <a:xfrm>
              <a:off x="10516711" y="2970601"/>
              <a:ext cx="134746" cy="248301"/>
              <a:chOff x="3264" y="3072"/>
              <a:chExt cx="96" cy="192"/>
            </a:xfrm>
          </p:grpSpPr>
          <p:sp>
            <p:nvSpPr>
              <p:cNvPr id="268" name="Line 17">
                <a:extLst>
                  <a:ext uri="{FF2B5EF4-FFF2-40B4-BE49-F238E27FC236}">
                    <a16:creationId xmlns:a16="http://schemas.microsoft.com/office/drawing/2014/main" id="{C8F446A9-C889-AC4A-A3C2-5F0FA686F12E}"/>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69" name="Freeform 18">
                <a:extLst>
                  <a:ext uri="{FF2B5EF4-FFF2-40B4-BE49-F238E27FC236}">
                    <a16:creationId xmlns:a16="http://schemas.microsoft.com/office/drawing/2014/main" id="{409BD719-A500-2648-B562-091ECAFA69F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A39CE29D-6210-8440-9081-0A6B07CF50BA}"/>
                    </a:ext>
                  </a:extLst>
                </p:cNvPr>
                <p:cNvSpPr txBox="1"/>
                <p:nvPr/>
              </p:nvSpPr>
              <p:spPr>
                <a:xfrm>
                  <a:off x="10726219" y="1364675"/>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270" name="TextBox 269">
                  <a:extLst>
                    <a:ext uri="{FF2B5EF4-FFF2-40B4-BE49-F238E27FC236}">
                      <a16:creationId xmlns:a16="http://schemas.microsoft.com/office/drawing/2014/main" id="{A39CE29D-6210-8440-9081-0A6B07CF50BA}"/>
                    </a:ext>
                  </a:extLst>
                </p:cNvPr>
                <p:cNvSpPr txBox="1">
                  <a:spLocks noRot="1" noChangeAspect="1" noMove="1" noResize="1" noEditPoints="1" noAdjustHandles="1" noChangeArrowheads="1" noChangeShapeType="1" noTextEdit="1"/>
                </p:cNvSpPr>
                <p:nvPr/>
              </p:nvSpPr>
              <p:spPr>
                <a:xfrm>
                  <a:off x="10726219" y="1364675"/>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TextBox 270">
                  <a:extLst>
                    <a:ext uri="{FF2B5EF4-FFF2-40B4-BE49-F238E27FC236}">
                      <a16:creationId xmlns:a16="http://schemas.microsoft.com/office/drawing/2014/main" id="{4BECC257-9D9D-954D-A63B-A030FC4853CD}"/>
                    </a:ext>
                  </a:extLst>
                </p:cNvPr>
                <p:cNvSpPr txBox="1"/>
                <p:nvPr/>
              </p:nvSpPr>
              <p:spPr>
                <a:xfrm>
                  <a:off x="9342273" y="1993221"/>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71" name="TextBox 270">
                  <a:extLst>
                    <a:ext uri="{FF2B5EF4-FFF2-40B4-BE49-F238E27FC236}">
                      <a16:creationId xmlns:a16="http://schemas.microsoft.com/office/drawing/2014/main" id="{4BECC257-9D9D-954D-A63B-A030FC4853CD}"/>
                    </a:ext>
                  </a:extLst>
                </p:cNvPr>
                <p:cNvSpPr txBox="1">
                  <a:spLocks noRot="1" noChangeAspect="1" noMove="1" noResize="1" noEditPoints="1" noAdjustHandles="1" noChangeArrowheads="1" noChangeShapeType="1" noTextEdit="1"/>
                </p:cNvSpPr>
                <p:nvPr/>
              </p:nvSpPr>
              <p:spPr>
                <a:xfrm>
                  <a:off x="9342273" y="1993221"/>
                  <a:ext cx="56055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14526069-FF34-9E4D-BBBB-DBD689936CAB}"/>
                    </a:ext>
                  </a:extLst>
                </p:cNvPr>
                <p:cNvSpPr txBox="1"/>
                <p:nvPr/>
              </p:nvSpPr>
              <p:spPr>
                <a:xfrm>
                  <a:off x="9976256" y="216158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72" name="TextBox 271">
                  <a:extLst>
                    <a:ext uri="{FF2B5EF4-FFF2-40B4-BE49-F238E27FC236}">
                      <a16:creationId xmlns:a16="http://schemas.microsoft.com/office/drawing/2014/main" id="{14526069-FF34-9E4D-BBBB-DBD689936CAB}"/>
                    </a:ext>
                  </a:extLst>
                </p:cNvPr>
                <p:cNvSpPr txBox="1">
                  <a:spLocks noRot="1" noChangeAspect="1" noMove="1" noResize="1" noEditPoints="1" noAdjustHandles="1" noChangeArrowheads="1" noChangeShapeType="1" noTextEdit="1"/>
                </p:cNvSpPr>
                <p:nvPr/>
              </p:nvSpPr>
              <p:spPr>
                <a:xfrm>
                  <a:off x="9976256" y="2161586"/>
                  <a:ext cx="56055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78D60F4E-8CB2-AF42-9995-CEF8F7EE5124}"/>
                    </a:ext>
                  </a:extLst>
                </p:cNvPr>
                <p:cNvSpPr txBox="1"/>
                <p:nvPr/>
              </p:nvSpPr>
              <p:spPr>
                <a:xfrm>
                  <a:off x="10610338" y="2572102"/>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73" name="TextBox 272">
                  <a:extLst>
                    <a:ext uri="{FF2B5EF4-FFF2-40B4-BE49-F238E27FC236}">
                      <a16:creationId xmlns:a16="http://schemas.microsoft.com/office/drawing/2014/main" id="{78D60F4E-8CB2-AF42-9995-CEF8F7EE5124}"/>
                    </a:ext>
                  </a:extLst>
                </p:cNvPr>
                <p:cNvSpPr txBox="1">
                  <a:spLocks noRot="1" noChangeAspect="1" noMove="1" noResize="1" noEditPoints="1" noAdjustHandles="1" noChangeArrowheads="1" noChangeShapeType="1" noTextEdit="1"/>
                </p:cNvSpPr>
                <p:nvPr/>
              </p:nvSpPr>
              <p:spPr>
                <a:xfrm>
                  <a:off x="10610338" y="2572102"/>
                  <a:ext cx="56055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E6368B34-D83F-5E41-8546-B909C6BC7B3C}"/>
                    </a:ext>
                  </a:extLst>
                </p:cNvPr>
                <p:cNvSpPr txBox="1"/>
                <p:nvPr/>
              </p:nvSpPr>
              <p:spPr>
                <a:xfrm>
                  <a:off x="10620262" y="94932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74" name="TextBox 273">
                  <a:extLst>
                    <a:ext uri="{FF2B5EF4-FFF2-40B4-BE49-F238E27FC236}">
                      <a16:creationId xmlns:a16="http://schemas.microsoft.com/office/drawing/2014/main" id="{E6368B34-D83F-5E41-8546-B909C6BC7B3C}"/>
                    </a:ext>
                  </a:extLst>
                </p:cNvPr>
                <p:cNvSpPr txBox="1">
                  <a:spLocks noRot="1" noChangeAspect="1" noMove="1" noResize="1" noEditPoints="1" noAdjustHandles="1" noChangeArrowheads="1" noChangeShapeType="1" noTextEdit="1"/>
                </p:cNvSpPr>
                <p:nvPr/>
              </p:nvSpPr>
              <p:spPr>
                <a:xfrm>
                  <a:off x="10620262" y="949325"/>
                  <a:ext cx="560558" cy="300871"/>
                </a:xfrm>
                <a:prstGeom prst="rect">
                  <a:avLst/>
                </a:prstGeom>
                <a:blipFill>
                  <a:blip r:embed="rId8"/>
                  <a:stretch>
                    <a:fillRect b="-20000"/>
                  </a:stretch>
                </a:blipFill>
              </p:spPr>
              <p:txBody>
                <a:bodyPr/>
                <a:lstStyle/>
                <a:p>
                  <a:r>
                    <a:rPr lang="en-US">
                      <a:noFill/>
                    </a:rPr>
                    <a:t> </a:t>
                  </a:r>
                </a:p>
              </p:txBody>
            </p:sp>
          </mc:Fallback>
        </mc:AlternateContent>
        <p:grpSp>
          <p:nvGrpSpPr>
            <p:cNvPr id="275" name="Group 13">
              <a:extLst>
                <a:ext uri="{FF2B5EF4-FFF2-40B4-BE49-F238E27FC236}">
                  <a16:creationId xmlns:a16="http://schemas.microsoft.com/office/drawing/2014/main" id="{919599B4-9A49-814F-8C7E-1AE12593D08E}"/>
                </a:ext>
              </a:extLst>
            </p:cNvPr>
            <p:cNvGrpSpPr>
              <a:grpSpLocks/>
            </p:cNvGrpSpPr>
            <p:nvPr/>
          </p:nvGrpSpPr>
          <p:grpSpPr bwMode="auto">
            <a:xfrm>
              <a:off x="10481335" y="717427"/>
              <a:ext cx="182880" cy="185350"/>
              <a:chOff x="1344" y="2064"/>
              <a:chExt cx="192" cy="192"/>
            </a:xfrm>
          </p:grpSpPr>
          <p:sp>
            <p:nvSpPr>
              <p:cNvPr id="276" name="Oval 14">
                <a:extLst>
                  <a:ext uri="{FF2B5EF4-FFF2-40B4-BE49-F238E27FC236}">
                    <a16:creationId xmlns:a16="http://schemas.microsoft.com/office/drawing/2014/main" id="{ADCCB5AD-8524-D54F-9FB4-AC7A927C21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7" name="Rectangle 15">
                <a:extLst>
                  <a:ext uri="{FF2B5EF4-FFF2-40B4-BE49-F238E27FC236}">
                    <a16:creationId xmlns:a16="http://schemas.microsoft.com/office/drawing/2014/main" id="{1A971C37-254B-FF40-B6E0-54F3F11A82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27A7EAE4-D532-A34D-B063-425645D86648}"/>
                    </a:ext>
                  </a:extLst>
                </p:cNvPr>
                <p:cNvSpPr txBox="1"/>
                <p:nvPr/>
              </p:nvSpPr>
              <p:spPr>
                <a:xfrm>
                  <a:off x="9085826" y="155116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8" name="TextBox 277">
                  <a:extLst>
                    <a:ext uri="{FF2B5EF4-FFF2-40B4-BE49-F238E27FC236}">
                      <a16:creationId xmlns:a16="http://schemas.microsoft.com/office/drawing/2014/main" id="{27A7EAE4-D532-A34D-B063-425645D86648}"/>
                    </a:ext>
                  </a:extLst>
                </p:cNvPr>
                <p:cNvSpPr txBox="1">
                  <a:spLocks noRot="1" noChangeAspect="1" noMove="1" noResize="1" noEditPoints="1" noAdjustHandles="1" noChangeArrowheads="1" noChangeShapeType="1" noTextEdit="1"/>
                </p:cNvSpPr>
                <p:nvPr/>
              </p:nvSpPr>
              <p:spPr>
                <a:xfrm>
                  <a:off x="9085826" y="1551165"/>
                  <a:ext cx="560558" cy="300871"/>
                </a:xfrm>
                <a:prstGeom prst="rect">
                  <a:avLst/>
                </a:prstGeom>
                <a:blipFill>
                  <a:blip r:embed="rId9"/>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25A3AC3E-5291-1C4C-A572-8063531E970C}"/>
                    </a:ext>
                  </a:extLst>
                </p:cNvPr>
                <p:cNvSpPr txBox="1"/>
                <p:nvPr/>
              </p:nvSpPr>
              <p:spPr>
                <a:xfrm>
                  <a:off x="11043712" y="1417964"/>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79" name="TextBox 278">
                  <a:extLst>
                    <a:ext uri="{FF2B5EF4-FFF2-40B4-BE49-F238E27FC236}">
                      <a16:creationId xmlns:a16="http://schemas.microsoft.com/office/drawing/2014/main" id="{25A3AC3E-5291-1C4C-A572-8063531E970C}"/>
                    </a:ext>
                  </a:extLst>
                </p:cNvPr>
                <p:cNvSpPr txBox="1">
                  <a:spLocks noRot="1" noChangeAspect="1" noMove="1" noResize="1" noEditPoints="1" noAdjustHandles="1" noChangeArrowheads="1" noChangeShapeType="1" noTextEdit="1"/>
                </p:cNvSpPr>
                <p:nvPr/>
              </p:nvSpPr>
              <p:spPr>
                <a:xfrm>
                  <a:off x="11043712" y="1417964"/>
                  <a:ext cx="560558" cy="300871"/>
                </a:xfrm>
                <a:prstGeom prst="rect">
                  <a:avLst/>
                </a:prstGeom>
                <a:blipFill>
                  <a:blip r:embed="rId10"/>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88038962-A15E-FC40-94C7-C2BD8BB6B45D}"/>
                    </a:ext>
                  </a:extLst>
                </p:cNvPr>
                <p:cNvSpPr txBox="1"/>
                <p:nvPr/>
              </p:nvSpPr>
              <p:spPr>
                <a:xfrm>
                  <a:off x="10642680" y="61214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80" name="TextBox 279">
                  <a:extLst>
                    <a:ext uri="{FF2B5EF4-FFF2-40B4-BE49-F238E27FC236}">
                      <a16:creationId xmlns:a16="http://schemas.microsoft.com/office/drawing/2014/main" id="{88038962-A15E-FC40-94C7-C2BD8BB6B45D}"/>
                    </a:ext>
                  </a:extLst>
                </p:cNvPr>
                <p:cNvSpPr txBox="1">
                  <a:spLocks noRot="1" noChangeAspect="1" noMove="1" noResize="1" noEditPoints="1" noAdjustHandles="1" noChangeArrowheads="1" noChangeShapeType="1" noTextEdit="1"/>
                </p:cNvSpPr>
                <p:nvPr/>
              </p:nvSpPr>
              <p:spPr>
                <a:xfrm>
                  <a:off x="10642680" y="612148"/>
                  <a:ext cx="560558" cy="369332"/>
                </a:xfrm>
                <a:prstGeom prst="rect">
                  <a:avLst/>
                </a:prstGeom>
                <a:blipFill>
                  <a:blip r:embed="rId11"/>
                  <a:stretch>
                    <a:fillRect/>
                  </a:stretch>
                </a:blipFill>
              </p:spPr>
              <p:txBody>
                <a:bodyPr/>
                <a:lstStyle/>
                <a:p>
                  <a:r>
                    <a:rPr lang="en-US">
                      <a:noFill/>
                    </a:rPr>
                    <a:t> </a:t>
                  </a:r>
                </a:p>
              </p:txBody>
            </p:sp>
          </mc:Fallback>
        </mc:AlternateContent>
        <p:sp>
          <p:nvSpPr>
            <p:cNvPr id="286" name="Freeform 12">
              <a:extLst>
                <a:ext uri="{FF2B5EF4-FFF2-40B4-BE49-F238E27FC236}">
                  <a16:creationId xmlns:a16="http://schemas.microsoft.com/office/drawing/2014/main" id="{4C439AE9-0C9A-0048-80FB-518A2BEBD579}"/>
                </a:ext>
              </a:extLst>
            </p:cNvPr>
            <p:cNvSpPr>
              <a:spLocks noChangeAspect="1"/>
            </p:cNvSpPr>
            <p:nvPr/>
          </p:nvSpPr>
          <p:spPr bwMode="auto">
            <a:xfrm>
              <a:off x="11164092" y="180791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7" name="Group 220">
              <a:extLst>
                <a:ext uri="{FF2B5EF4-FFF2-40B4-BE49-F238E27FC236}">
                  <a16:creationId xmlns:a16="http://schemas.microsoft.com/office/drawing/2014/main" id="{13671EA6-2FE5-0C4E-AD07-4A3D27BF3448}"/>
                </a:ext>
              </a:extLst>
            </p:cNvPr>
            <p:cNvGrpSpPr>
              <a:grpSpLocks/>
            </p:cNvGrpSpPr>
            <p:nvPr/>
          </p:nvGrpSpPr>
          <p:grpSpPr bwMode="auto">
            <a:xfrm>
              <a:off x="11172869" y="2384863"/>
              <a:ext cx="134746" cy="248301"/>
              <a:chOff x="3264" y="3072"/>
              <a:chExt cx="96" cy="192"/>
            </a:xfrm>
          </p:grpSpPr>
          <p:sp>
            <p:nvSpPr>
              <p:cNvPr id="288" name="Line 17">
                <a:extLst>
                  <a:ext uri="{FF2B5EF4-FFF2-40B4-BE49-F238E27FC236}">
                    <a16:creationId xmlns:a16="http://schemas.microsoft.com/office/drawing/2014/main" id="{59CDDD42-C627-424D-BA22-7683AC9C8335}"/>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9" name="Freeform 18">
                <a:extLst>
                  <a:ext uri="{FF2B5EF4-FFF2-40B4-BE49-F238E27FC236}">
                    <a16:creationId xmlns:a16="http://schemas.microsoft.com/office/drawing/2014/main" id="{C556E857-CEFF-BE40-B476-0CB148B24A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AC9BC781-5062-8241-B17E-F11B60CEA6DF}"/>
                    </a:ext>
                  </a:extLst>
                </p:cNvPr>
                <p:cNvSpPr txBox="1"/>
                <p:nvPr/>
              </p:nvSpPr>
              <p:spPr>
                <a:xfrm>
                  <a:off x="11291545" y="212958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90" name="TextBox 289">
                  <a:extLst>
                    <a:ext uri="{FF2B5EF4-FFF2-40B4-BE49-F238E27FC236}">
                      <a16:creationId xmlns:a16="http://schemas.microsoft.com/office/drawing/2014/main" id="{AC9BC781-5062-8241-B17E-F11B60CEA6DF}"/>
                    </a:ext>
                  </a:extLst>
                </p:cNvPr>
                <p:cNvSpPr txBox="1">
                  <a:spLocks noRot="1" noChangeAspect="1" noMove="1" noResize="1" noEditPoints="1" noAdjustHandles="1" noChangeArrowheads="1" noChangeShapeType="1" noTextEdit="1"/>
                </p:cNvSpPr>
                <p:nvPr/>
              </p:nvSpPr>
              <p:spPr>
                <a:xfrm>
                  <a:off x="11291545" y="2129588"/>
                  <a:ext cx="560558" cy="369332"/>
                </a:xfrm>
                <a:prstGeom prst="rect">
                  <a:avLst/>
                </a:prstGeom>
                <a:blipFill>
                  <a:blip r:embed="rId12"/>
                  <a:stretch>
                    <a:fillRect/>
                  </a:stretch>
                </a:blipFill>
              </p:spPr>
              <p:txBody>
                <a:bodyPr/>
                <a:lstStyle/>
                <a:p>
                  <a:r>
                    <a:rPr lang="en-US">
                      <a:noFill/>
                    </a:rPr>
                    <a:t> </a:t>
                  </a:r>
                </a:p>
              </p:txBody>
            </p:sp>
          </mc:Fallback>
        </mc:AlternateContent>
        <p:grpSp>
          <p:nvGrpSpPr>
            <p:cNvPr id="125" name="Group 13">
              <a:extLst>
                <a:ext uri="{FF2B5EF4-FFF2-40B4-BE49-F238E27FC236}">
                  <a16:creationId xmlns:a16="http://schemas.microsoft.com/office/drawing/2014/main" id="{93E7A1B7-781C-2B4B-A1F3-0B083ADC5BEC}"/>
                </a:ext>
              </a:extLst>
            </p:cNvPr>
            <p:cNvGrpSpPr>
              <a:grpSpLocks/>
            </p:cNvGrpSpPr>
            <p:nvPr/>
          </p:nvGrpSpPr>
          <p:grpSpPr bwMode="auto">
            <a:xfrm>
              <a:off x="9155667" y="1834329"/>
              <a:ext cx="182880" cy="185350"/>
              <a:chOff x="1344" y="2064"/>
              <a:chExt cx="192" cy="192"/>
            </a:xfrm>
          </p:grpSpPr>
          <p:sp>
            <p:nvSpPr>
              <p:cNvPr id="132" name="Oval 14">
                <a:extLst>
                  <a:ext uri="{FF2B5EF4-FFF2-40B4-BE49-F238E27FC236}">
                    <a16:creationId xmlns:a16="http://schemas.microsoft.com/office/drawing/2014/main" id="{B779EDDD-5959-274F-AF15-C85363C822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3" name="Rectangle 15">
                <a:extLst>
                  <a:ext uri="{FF2B5EF4-FFF2-40B4-BE49-F238E27FC236}">
                    <a16:creationId xmlns:a16="http://schemas.microsoft.com/office/drawing/2014/main" id="{2C7BE4AB-F878-EA4E-B8CA-B4F20EB578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7" name="Group 13">
              <a:extLst>
                <a:ext uri="{FF2B5EF4-FFF2-40B4-BE49-F238E27FC236}">
                  <a16:creationId xmlns:a16="http://schemas.microsoft.com/office/drawing/2014/main" id="{58A14289-806D-7A4D-9A0C-29660A6D8635}"/>
                </a:ext>
              </a:extLst>
            </p:cNvPr>
            <p:cNvGrpSpPr>
              <a:grpSpLocks/>
            </p:cNvGrpSpPr>
            <p:nvPr/>
          </p:nvGrpSpPr>
          <p:grpSpPr bwMode="auto">
            <a:xfrm>
              <a:off x="11147301" y="1721595"/>
              <a:ext cx="182880" cy="185350"/>
              <a:chOff x="1344" y="2064"/>
              <a:chExt cx="192" cy="192"/>
            </a:xfrm>
          </p:grpSpPr>
          <p:sp>
            <p:nvSpPr>
              <p:cNvPr id="138" name="Oval 14">
                <a:extLst>
                  <a:ext uri="{FF2B5EF4-FFF2-40B4-BE49-F238E27FC236}">
                    <a16:creationId xmlns:a16="http://schemas.microsoft.com/office/drawing/2014/main" id="{553DC696-A3BE-9440-B454-18620B4A9AF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9" name="Rectangle 15">
                <a:extLst>
                  <a:ext uri="{FF2B5EF4-FFF2-40B4-BE49-F238E27FC236}">
                    <a16:creationId xmlns:a16="http://schemas.microsoft.com/office/drawing/2014/main" id="{9E9772C8-3D96-5F42-8805-BF4846E4B3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0" name="Group 13">
              <a:extLst>
                <a:ext uri="{FF2B5EF4-FFF2-40B4-BE49-F238E27FC236}">
                  <a16:creationId xmlns:a16="http://schemas.microsoft.com/office/drawing/2014/main" id="{45C2E37D-015E-1040-9D2C-363AF489D755}"/>
                </a:ext>
              </a:extLst>
            </p:cNvPr>
            <p:cNvGrpSpPr>
              <a:grpSpLocks/>
            </p:cNvGrpSpPr>
            <p:nvPr/>
          </p:nvGrpSpPr>
          <p:grpSpPr bwMode="auto">
            <a:xfrm>
              <a:off x="9846685" y="1836417"/>
              <a:ext cx="182880" cy="185350"/>
              <a:chOff x="1344" y="2064"/>
              <a:chExt cx="192" cy="192"/>
            </a:xfrm>
          </p:grpSpPr>
          <p:sp>
            <p:nvSpPr>
              <p:cNvPr id="141" name="Oval 14">
                <a:extLst>
                  <a:ext uri="{FF2B5EF4-FFF2-40B4-BE49-F238E27FC236}">
                    <a16:creationId xmlns:a16="http://schemas.microsoft.com/office/drawing/2014/main" id="{F19C5C70-60CC-F54C-B538-85DB12E21C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7A4B3C62-8D7F-4F4E-836E-BC07D4B48D3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3" name="Freeform 12">
              <a:extLst>
                <a:ext uri="{FF2B5EF4-FFF2-40B4-BE49-F238E27FC236}">
                  <a16:creationId xmlns:a16="http://schemas.microsoft.com/office/drawing/2014/main" id="{E8DABC58-1DD3-4B4C-B41F-21745A223EFC}"/>
                </a:ext>
              </a:extLst>
            </p:cNvPr>
            <p:cNvSpPr>
              <a:spLocks noChangeAspect="1"/>
            </p:cNvSpPr>
            <p:nvPr/>
          </p:nvSpPr>
          <p:spPr bwMode="auto">
            <a:xfrm>
              <a:off x="9874793" y="130034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AA669DA3-2F12-134A-B15C-71A67CA1ACDE}"/>
                    </a:ext>
                  </a:extLst>
                </p:cNvPr>
                <p:cNvSpPr txBox="1"/>
                <p:nvPr/>
              </p:nvSpPr>
              <p:spPr>
                <a:xfrm>
                  <a:off x="9487402" y="128675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44" name="TextBox 143">
                  <a:extLst>
                    <a:ext uri="{FF2B5EF4-FFF2-40B4-BE49-F238E27FC236}">
                      <a16:creationId xmlns:a16="http://schemas.microsoft.com/office/drawing/2014/main" id="{AA669DA3-2F12-134A-B15C-71A67CA1ACDE}"/>
                    </a:ext>
                  </a:extLst>
                </p:cNvPr>
                <p:cNvSpPr txBox="1">
                  <a:spLocks noRot="1" noChangeAspect="1" noMove="1" noResize="1" noEditPoints="1" noAdjustHandles="1" noChangeArrowheads="1" noChangeShapeType="1" noTextEdit="1"/>
                </p:cNvSpPr>
                <p:nvPr/>
              </p:nvSpPr>
              <p:spPr>
                <a:xfrm>
                  <a:off x="9487402" y="1286756"/>
                  <a:ext cx="560558" cy="369332"/>
                </a:xfrm>
                <a:prstGeom prst="rect">
                  <a:avLst/>
                </a:prstGeom>
                <a:blipFill>
                  <a:blip r:embed="rId13"/>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CA765515-D1CF-D64E-9721-33284D387529}"/>
                </a:ext>
              </a:extLst>
            </p:cNvPr>
            <p:cNvCxnSpPr/>
            <p:nvPr/>
          </p:nvCxnSpPr>
          <p:spPr>
            <a:xfrm>
              <a:off x="9938125" y="809785"/>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2C60BD7-9575-7A46-9C2A-AC400FAD03BF}"/>
                </a:ext>
              </a:extLst>
            </p:cNvPr>
            <p:cNvCxnSpPr>
              <a:cxnSpLocks/>
            </p:cNvCxnSpPr>
            <p:nvPr/>
          </p:nvCxnSpPr>
          <p:spPr>
            <a:xfrm flipH="1">
              <a:off x="9924705" y="796814"/>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8F84157-82DB-F943-ACE4-70D174E21E59}"/>
              </a:ext>
            </a:extLst>
          </p:cNvPr>
          <p:cNvGrpSpPr/>
          <p:nvPr/>
        </p:nvGrpSpPr>
        <p:grpSpPr>
          <a:xfrm>
            <a:off x="9209703" y="3572858"/>
            <a:ext cx="2766277" cy="2994021"/>
            <a:chOff x="9238226" y="3597563"/>
            <a:chExt cx="2766277" cy="2994021"/>
          </a:xfrm>
        </p:grpSpPr>
        <p:sp>
          <p:nvSpPr>
            <p:cNvPr id="155" name="TextBox 154">
              <a:extLst>
                <a:ext uri="{FF2B5EF4-FFF2-40B4-BE49-F238E27FC236}">
                  <a16:creationId xmlns:a16="http://schemas.microsoft.com/office/drawing/2014/main" id="{28A691DA-9863-8E49-ADAB-B44F6E13B835}"/>
                </a:ext>
              </a:extLst>
            </p:cNvPr>
            <p:cNvSpPr txBox="1"/>
            <p:nvPr/>
          </p:nvSpPr>
          <p:spPr>
            <a:xfrm>
              <a:off x="9605925" y="3597563"/>
              <a:ext cx="1709337" cy="300871"/>
            </a:xfrm>
            <a:prstGeom prst="rect">
              <a:avLst/>
            </a:prstGeom>
            <a:noFill/>
          </p:spPr>
          <p:txBody>
            <a:bodyPr wrap="none" rtlCol="0">
              <a:spAutoFit/>
            </a:bodyPr>
            <a:lstStyle/>
            <a:p>
              <a:r>
                <a:rPr lang="en-US" dirty="0"/>
                <a:t>FET common drain</a:t>
              </a:r>
            </a:p>
          </p:txBody>
        </p:sp>
        <p:grpSp>
          <p:nvGrpSpPr>
            <p:cNvPr id="146" name="Group 210">
              <a:extLst>
                <a:ext uri="{FF2B5EF4-FFF2-40B4-BE49-F238E27FC236}">
                  <a16:creationId xmlns:a16="http://schemas.microsoft.com/office/drawing/2014/main" id="{685F6E76-528A-1E42-A50D-DB803A24FE54}"/>
                </a:ext>
              </a:extLst>
            </p:cNvPr>
            <p:cNvGrpSpPr>
              <a:grpSpLocks/>
            </p:cNvGrpSpPr>
            <p:nvPr/>
          </p:nvGrpSpPr>
          <p:grpSpPr bwMode="auto">
            <a:xfrm rot="5400000">
              <a:off x="9636273" y="4969118"/>
              <a:ext cx="248301" cy="673731"/>
              <a:chOff x="3216" y="1728"/>
              <a:chExt cx="192" cy="480"/>
            </a:xfrm>
          </p:grpSpPr>
          <p:sp>
            <p:nvSpPr>
              <p:cNvPr id="147" name="Line 8">
                <a:extLst>
                  <a:ext uri="{FF2B5EF4-FFF2-40B4-BE49-F238E27FC236}">
                    <a16:creationId xmlns:a16="http://schemas.microsoft.com/office/drawing/2014/main" id="{485C8B47-641B-3F40-AE24-542E340444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9">
                <a:extLst>
                  <a:ext uri="{FF2B5EF4-FFF2-40B4-BE49-F238E27FC236}">
                    <a16:creationId xmlns:a16="http://schemas.microsoft.com/office/drawing/2014/main" id="{E4CEFBA0-9367-1C4C-9CAD-F9D310FBD9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
                <a:extLst>
                  <a:ext uri="{FF2B5EF4-FFF2-40B4-BE49-F238E27FC236}">
                    <a16:creationId xmlns:a16="http://schemas.microsoft.com/office/drawing/2014/main" id="{0A7CF64B-DBC8-4E4D-B734-EE411B8B0A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1">
                <a:extLst>
                  <a:ext uri="{FF2B5EF4-FFF2-40B4-BE49-F238E27FC236}">
                    <a16:creationId xmlns:a16="http://schemas.microsoft.com/office/drawing/2014/main" id="{06F3AFC0-9BCE-5544-842D-F0A28F1E3A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1" name="Group 150">
              <a:extLst>
                <a:ext uri="{FF2B5EF4-FFF2-40B4-BE49-F238E27FC236}">
                  <a16:creationId xmlns:a16="http://schemas.microsoft.com/office/drawing/2014/main" id="{C7F20775-C3AD-AE49-A9DE-84610047C8B2}"/>
                </a:ext>
              </a:extLst>
            </p:cNvPr>
            <p:cNvGrpSpPr/>
            <p:nvPr/>
          </p:nvGrpSpPr>
          <p:grpSpPr>
            <a:xfrm>
              <a:off x="10053978" y="4805045"/>
              <a:ext cx="673731" cy="993205"/>
              <a:chOff x="2362200" y="1905000"/>
              <a:chExt cx="762000" cy="1219200"/>
            </a:xfrm>
          </p:grpSpPr>
          <p:cxnSp>
            <p:nvCxnSpPr>
              <p:cNvPr id="152" name="Straight Connector 151">
                <a:extLst>
                  <a:ext uri="{FF2B5EF4-FFF2-40B4-BE49-F238E27FC236}">
                    <a16:creationId xmlns:a16="http://schemas.microsoft.com/office/drawing/2014/main" id="{E195CD02-E004-D141-AE40-C51797B17942}"/>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B0957EF8-559D-B444-9881-A70B8AA1EAE5}"/>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881C451A-BA66-C741-9EB1-2F8026C7F545}"/>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B7F7F37A-E473-B542-83CF-938B6DED0B6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C917F9F9-5E8F-F847-A7E2-F8EA9DE557D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4" name="Straight Arrow Connector 173">
                <a:extLst>
                  <a:ext uri="{FF2B5EF4-FFF2-40B4-BE49-F238E27FC236}">
                    <a16:creationId xmlns:a16="http://schemas.microsoft.com/office/drawing/2014/main" id="{241F410C-130A-9E43-85DF-AF26500759A1}"/>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75" name="TextBox 174">
                <a:extLst>
                  <a:ext uri="{FF2B5EF4-FFF2-40B4-BE49-F238E27FC236}">
                    <a16:creationId xmlns:a16="http://schemas.microsoft.com/office/drawing/2014/main" id="{4E447145-833F-8049-9D39-E43E865DC3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81" name="TextBox 180">
                <a:extLst>
                  <a:ext uri="{FF2B5EF4-FFF2-40B4-BE49-F238E27FC236}">
                    <a16:creationId xmlns:a16="http://schemas.microsoft.com/office/drawing/2014/main" id="{1FEA855C-967C-E245-AEEE-3D5929665B3A}"/>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82" name="TextBox 181">
                <a:extLst>
                  <a:ext uri="{FF2B5EF4-FFF2-40B4-BE49-F238E27FC236}">
                    <a16:creationId xmlns:a16="http://schemas.microsoft.com/office/drawing/2014/main" id="{348037EC-384C-8D49-9F02-EBB8EA4CD91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83" name="Group 220">
              <a:extLst>
                <a:ext uri="{FF2B5EF4-FFF2-40B4-BE49-F238E27FC236}">
                  <a16:creationId xmlns:a16="http://schemas.microsoft.com/office/drawing/2014/main" id="{A2F0EFCB-B337-614C-B345-F2E76046DBAD}"/>
                </a:ext>
              </a:extLst>
            </p:cNvPr>
            <p:cNvGrpSpPr>
              <a:grpSpLocks/>
            </p:cNvGrpSpPr>
            <p:nvPr/>
          </p:nvGrpSpPr>
          <p:grpSpPr bwMode="auto">
            <a:xfrm>
              <a:off x="10025108" y="5877725"/>
              <a:ext cx="134746" cy="248301"/>
              <a:chOff x="3264" y="3072"/>
              <a:chExt cx="96" cy="192"/>
            </a:xfrm>
          </p:grpSpPr>
          <p:sp>
            <p:nvSpPr>
              <p:cNvPr id="184" name="Line 17">
                <a:extLst>
                  <a:ext uri="{FF2B5EF4-FFF2-40B4-BE49-F238E27FC236}">
                    <a16:creationId xmlns:a16="http://schemas.microsoft.com/office/drawing/2014/main" id="{9D930E1C-EA14-464D-A865-593EE5A0BC5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5" name="Freeform 18">
                <a:extLst>
                  <a:ext uri="{FF2B5EF4-FFF2-40B4-BE49-F238E27FC236}">
                    <a16:creationId xmlns:a16="http://schemas.microsoft.com/office/drawing/2014/main" id="{3608A48C-F180-684D-B083-30CF6D0C23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86" name="Group 210">
              <a:extLst>
                <a:ext uri="{FF2B5EF4-FFF2-40B4-BE49-F238E27FC236}">
                  <a16:creationId xmlns:a16="http://schemas.microsoft.com/office/drawing/2014/main" id="{2BFEB88D-BDCA-3240-A9D5-03E1D81507C8}"/>
                </a:ext>
              </a:extLst>
            </p:cNvPr>
            <p:cNvGrpSpPr>
              <a:grpSpLocks/>
            </p:cNvGrpSpPr>
            <p:nvPr/>
          </p:nvGrpSpPr>
          <p:grpSpPr bwMode="auto">
            <a:xfrm rot="5400000">
              <a:off x="10930806" y="5092913"/>
              <a:ext cx="248301" cy="673731"/>
              <a:chOff x="3216" y="1728"/>
              <a:chExt cx="192" cy="480"/>
            </a:xfrm>
          </p:grpSpPr>
          <p:sp>
            <p:nvSpPr>
              <p:cNvPr id="187" name="Line 8">
                <a:extLst>
                  <a:ext uri="{FF2B5EF4-FFF2-40B4-BE49-F238E27FC236}">
                    <a16:creationId xmlns:a16="http://schemas.microsoft.com/office/drawing/2014/main" id="{544D9A7E-7FC4-2849-81CC-785EECAD4E7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E65EBFD8-154D-7044-BE09-EC7A0AE6CC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63473966-A3E4-E244-AA42-B7E5E22E97E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F3C4CAD5-F64D-C845-BDD8-86543D6A3D0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1" name="Freeform 12">
              <a:extLst>
                <a:ext uri="{FF2B5EF4-FFF2-40B4-BE49-F238E27FC236}">
                  <a16:creationId xmlns:a16="http://schemas.microsoft.com/office/drawing/2014/main" id="{FB8FFCE0-61D4-FB4A-88C3-8EB255B7DFCC}"/>
                </a:ext>
              </a:extLst>
            </p:cNvPr>
            <p:cNvSpPr>
              <a:spLocks noChangeAspect="1"/>
            </p:cNvSpPr>
            <p:nvPr/>
          </p:nvSpPr>
          <p:spPr bwMode="auto">
            <a:xfrm>
              <a:off x="10660338" y="420128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Freeform 12">
              <a:extLst>
                <a:ext uri="{FF2B5EF4-FFF2-40B4-BE49-F238E27FC236}">
                  <a16:creationId xmlns:a16="http://schemas.microsoft.com/office/drawing/2014/main" id="{2F2FA2DA-F72D-8940-917B-FF5DDD0DCE57}"/>
                </a:ext>
              </a:extLst>
            </p:cNvPr>
            <p:cNvSpPr>
              <a:spLocks noChangeAspect="1"/>
            </p:cNvSpPr>
            <p:nvPr/>
          </p:nvSpPr>
          <p:spPr bwMode="auto">
            <a:xfrm>
              <a:off x="10025105" y="530976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3" name="Freeform 12">
              <a:extLst>
                <a:ext uri="{FF2B5EF4-FFF2-40B4-BE49-F238E27FC236}">
                  <a16:creationId xmlns:a16="http://schemas.microsoft.com/office/drawing/2014/main" id="{07B39D66-2562-084F-A22B-3F3CC62B9486}"/>
                </a:ext>
              </a:extLst>
            </p:cNvPr>
            <p:cNvSpPr>
              <a:spLocks noChangeAspect="1"/>
            </p:cNvSpPr>
            <p:nvPr/>
          </p:nvSpPr>
          <p:spPr bwMode="auto">
            <a:xfrm>
              <a:off x="10660334" y="5744296"/>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20">
              <a:extLst>
                <a:ext uri="{FF2B5EF4-FFF2-40B4-BE49-F238E27FC236}">
                  <a16:creationId xmlns:a16="http://schemas.microsoft.com/office/drawing/2014/main" id="{BE816E2B-5954-AD42-8BCE-2E1F03B0FEC9}"/>
                </a:ext>
              </a:extLst>
            </p:cNvPr>
            <p:cNvGrpSpPr>
              <a:grpSpLocks/>
            </p:cNvGrpSpPr>
            <p:nvPr/>
          </p:nvGrpSpPr>
          <p:grpSpPr bwMode="auto">
            <a:xfrm>
              <a:off x="10669111" y="6343283"/>
              <a:ext cx="134746" cy="248301"/>
              <a:chOff x="3264" y="3072"/>
              <a:chExt cx="96" cy="192"/>
            </a:xfrm>
          </p:grpSpPr>
          <p:sp>
            <p:nvSpPr>
              <p:cNvPr id="197" name="Line 17">
                <a:extLst>
                  <a:ext uri="{FF2B5EF4-FFF2-40B4-BE49-F238E27FC236}">
                    <a16:creationId xmlns:a16="http://schemas.microsoft.com/office/drawing/2014/main" id="{5F86BE2E-B742-B840-9C00-CBF6DAAFE4D1}"/>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8" name="Freeform 18">
                <a:extLst>
                  <a:ext uri="{FF2B5EF4-FFF2-40B4-BE49-F238E27FC236}">
                    <a16:creationId xmlns:a16="http://schemas.microsoft.com/office/drawing/2014/main" id="{23337F64-1197-D14E-B3A2-4C867B1DE03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C50463E8-3613-604C-A1C7-016E33DC1486}"/>
                    </a:ext>
                  </a:extLst>
                </p:cNvPr>
                <p:cNvSpPr txBox="1"/>
                <p:nvPr/>
              </p:nvSpPr>
              <p:spPr>
                <a:xfrm>
                  <a:off x="10890680" y="493582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199" name="TextBox 198">
                  <a:extLst>
                    <a:ext uri="{FF2B5EF4-FFF2-40B4-BE49-F238E27FC236}">
                      <a16:creationId xmlns:a16="http://schemas.microsoft.com/office/drawing/2014/main" id="{C50463E8-3613-604C-A1C7-016E33DC1486}"/>
                    </a:ext>
                  </a:extLst>
                </p:cNvPr>
                <p:cNvSpPr txBox="1">
                  <a:spLocks noRot="1" noChangeAspect="1" noMove="1" noResize="1" noEditPoints="1" noAdjustHandles="1" noChangeArrowheads="1" noChangeShapeType="1" noTextEdit="1"/>
                </p:cNvSpPr>
                <p:nvPr/>
              </p:nvSpPr>
              <p:spPr>
                <a:xfrm>
                  <a:off x="10890680" y="4935823"/>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BD83109F-8A61-E546-AF26-F0A2E98DE31F}"/>
                    </a:ext>
                  </a:extLst>
                </p:cNvPr>
                <p:cNvSpPr txBox="1"/>
                <p:nvPr/>
              </p:nvSpPr>
              <p:spPr>
                <a:xfrm>
                  <a:off x="9494673" y="536590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08" name="TextBox 207">
                  <a:extLst>
                    <a:ext uri="{FF2B5EF4-FFF2-40B4-BE49-F238E27FC236}">
                      <a16:creationId xmlns:a16="http://schemas.microsoft.com/office/drawing/2014/main" id="{BD83109F-8A61-E546-AF26-F0A2E98DE31F}"/>
                    </a:ext>
                  </a:extLst>
                </p:cNvPr>
                <p:cNvSpPr txBox="1">
                  <a:spLocks noRot="1" noChangeAspect="1" noMove="1" noResize="1" noEditPoints="1" noAdjustHandles="1" noChangeArrowheads="1" noChangeShapeType="1" noTextEdit="1"/>
                </p:cNvSpPr>
                <p:nvPr/>
              </p:nvSpPr>
              <p:spPr>
                <a:xfrm>
                  <a:off x="9494673" y="5365903"/>
                  <a:ext cx="56055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3B87B079-D63F-654D-8EAD-1CA95B643B46}"/>
                    </a:ext>
                  </a:extLst>
                </p:cNvPr>
                <p:cNvSpPr txBox="1"/>
                <p:nvPr/>
              </p:nvSpPr>
              <p:spPr>
                <a:xfrm>
                  <a:off x="10128656" y="553426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09" name="TextBox 208">
                  <a:extLst>
                    <a:ext uri="{FF2B5EF4-FFF2-40B4-BE49-F238E27FC236}">
                      <a16:creationId xmlns:a16="http://schemas.microsoft.com/office/drawing/2014/main" id="{3B87B079-D63F-654D-8EAD-1CA95B643B46}"/>
                    </a:ext>
                  </a:extLst>
                </p:cNvPr>
                <p:cNvSpPr txBox="1">
                  <a:spLocks noRot="1" noChangeAspect="1" noMove="1" noResize="1" noEditPoints="1" noAdjustHandles="1" noChangeArrowheads="1" noChangeShapeType="1" noTextEdit="1"/>
                </p:cNvSpPr>
                <p:nvPr/>
              </p:nvSpPr>
              <p:spPr>
                <a:xfrm>
                  <a:off x="10128656" y="5534268"/>
                  <a:ext cx="560558"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FA509EAA-3A89-EA40-8DEB-AA50B1F9EFB7}"/>
                    </a:ext>
                  </a:extLst>
                </p:cNvPr>
                <p:cNvSpPr txBox="1"/>
                <p:nvPr/>
              </p:nvSpPr>
              <p:spPr>
                <a:xfrm>
                  <a:off x="10762738" y="5944784"/>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10" name="TextBox 209">
                  <a:extLst>
                    <a:ext uri="{FF2B5EF4-FFF2-40B4-BE49-F238E27FC236}">
                      <a16:creationId xmlns:a16="http://schemas.microsoft.com/office/drawing/2014/main" id="{FA509EAA-3A89-EA40-8DEB-AA50B1F9EFB7}"/>
                    </a:ext>
                  </a:extLst>
                </p:cNvPr>
                <p:cNvSpPr txBox="1">
                  <a:spLocks noRot="1" noChangeAspect="1" noMove="1" noResize="1" noEditPoints="1" noAdjustHandles="1" noChangeArrowheads="1" noChangeShapeType="1" noTextEdit="1"/>
                </p:cNvSpPr>
                <p:nvPr/>
              </p:nvSpPr>
              <p:spPr>
                <a:xfrm>
                  <a:off x="10762738" y="5944784"/>
                  <a:ext cx="56055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300C09CB-618E-2840-A49F-0B864050D4F0}"/>
                    </a:ext>
                  </a:extLst>
                </p:cNvPr>
                <p:cNvSpPr txBox="1"/>
                <p:nvPr/>
              </p:nvSpPr>
              <p:spPr>
                <a:xfrm>
                  <a:off x="10772662" y="432200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2" name="TextBox 211">
                  <a:extLst>
                    <a:ext uri="{FF2B5EF4-FFF2-40B4-BE49-F238E27FC236}">
                      <a16:creationId xmlns:a16="http://schemas.microsoft.com/office/drawing/2014/main" id="{300C09CB-618E-2840-A49F-0B864050D4F0}"/>
                    </a:ext>
                  </a:extLst>
                </p:cNvPr>
                <p:cNvSpPr txBox="1">
                  <a:spLocks noRot="1" noChangeAspect="1" noMove="1" noResize="1" noEditPoints="1" noAdjustHandles="1" noChangeArrowheads="1" noChangeShapeType="1" noTextEdit="1"/>
                </p:cNvSpPr>
                <p:nvPr/>
              </p:nvSpPr>
              <p:spPr>
                <a:xfrm>
                  <a:off x="10772662" y="4322007"/>
                  <a:ext cx="560558" cy="300871"/>
                </a:xfrm>
                <a:prstGeom prst="rect">
                  <a:avLst/>
                </a:prstGeom>
                <a:blipFill>
                  <a:blip r:embed="rId17"/>
                  <a:stretch>
                    <a:fillRect b="-20833"/>
                  </a:stretch>
                </a:blipFill>
              </p:spPr>
              <p:txBody>
                <a:bodyPr/>
                <a:lstStyle/>
                <a:p>
                  <a:r>
                    <a:rPr lang="en-US">
                      <a:noFill/>
                    </a:rPr>
                    <a:t> </a:t>
                  </a:r>
                </a:p>
              </p:txBody>
            </p:sp>
          </mc:Fallback>
        </mc:AlternateContent>
        <p:grpSp>
          <p:nvGrpSpPr>
            <p:cNvPr id="213" name="Group 13">
              <a:extLst>
                <a:ext uri="{FF2B5EF4-FFF2-40B4-BE49-F238E27FC236}">
                  <a16:creationId xmlns:a16="http://schemas.microsoft.com/office/drawing/2014/main" id="{76BE57EF-9A3F-9B47-92C1-A82906CFF2F9}"/>
                </a:ext>
              </a:extLst>
            </p:cNvPr>
            <p:cNvGrpSpPr>
              <a:grpSpLocks/>
            </p:cNvGrpSpPr>
            <p:nvPr/>
          </p:nvGrpSpPr>
          <p:grpSpPr bwMode="auto">
            <a:xfrm>
              <a:off x="10633735" y="4090109"/>
              <a:ext cx="182880" cy="185350"/>
              <a:chOff x="1344" y="2064"/>
              <a:chExt cx="192" cy="192"/>
            </a:xfrm>
          </p:grpSpPr>
          <p:sp>
            <p:nvSpPr>
              <p:cNvPr id="216" name="Oval 14">
                <a:extLst>
                  <a:ext uri="{FF2B5EF4-FFF2-40B4-BE49-F238E27FC236}">
                    <a16:creationId xmlns:a16="http://schemas.microsoft.com/office/drawing/2014/main" id="{4359086B-7820-114E-8646-893CA45FF2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Rectangle 15">
                <a:extLst>
                  <a:ext uri="{FF2B5EF4-FFF2-40B4-BE49-F238E27FC236}">
                    <a16:creationId xmlns:a16="http://schemas.microsoft.com/office/drawing/2014/main" id="{34EBEF33-02A3-B949-8038-347F960B7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1F50E3CC-01E5-C745-B620-FB91A22C0CED}"/>
                    </a:ext>
                  </a:extLst>
                </p:cNvPr>
                <p:cNvSpPr txBox="1"/>
                <p:nvPr/>
              </p:nvSpPr>
              <p:spPr>
                <a:xfrm>
                  <a:off x="9238226" y="492384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18" name="TextBox 217">
                  <a:extLst>
                    <a:ext uri="{FF2B5EF4-FFF2-40B4-BE49-F238E27FC236}">
                      <a16:creationId xmlns:a16="http://schemas.microsoft.com/office/drawing/2014/main" id="{1F50E3CC-01E5-C745-B620-FB91A22C0CED}"/>
                    </a:ext>
                  </a:extLst>
                </p:cNvPr>
                <p:cNvSpPr txBox="1">
                  <a:spLocks noRot="1" noChangeAspect="1" noMove="1" noResize="1" noEditPoints="1" noAdjustHandles="1" noChangeArrowheads="1" noChangeShapeType="1" noTextEdit="1"/>
                </p:cNvSpPr>
                <p:nvPr/>
              </p:nvSpPr>
              <p:spPr>
                <a:xfrm>
                  <a:off x="9238226" y="4923847"/>
                  <a:ext cx="560558" cy="30087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661D60E3-9CA6-6942-9895-2C83502BDD71}"/>
                    </a:ext>
                  </a:extLst>
                </p:cNvPr>
                <p:cNvSpPr txBox="1"/>
                <p:nvPr/>
              </p:nvSpPr>
              <p:spPr>
                <a:xfrm>
                  <a:off x="11260406" y="5029380"/>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2" name="TextBox 221">
                  <a:extLst>
                    <a:ext uri="{FF2B5EF4-FFF2-40B4-BE49-F238E27FC236}">
                      <a16:creationId xmlns:a16="http://schemas.microsoft.com/office/drawing/2014/main" id="{661D60E3-9CA6-6942-9895-2C83502BDD71}"/>
                    </a:ext>
                  </a:extLst>
                </p:cNvPr>
                <p:cNvSpPr txBox="1">
                  <a:spLocks noRot="1" noChangeAspect="1" noMove="1" noResize="1" noEditPoints="1" noAdjustHandles="1" noChangeArrowheads="1" noChangeShapeType="1" noTextEdit="1"/>
                </p:cNvSpPr>
                <p:nvPr/>
              </p:nvSpPr>
              <p:spPr>
                <a:xfrm>
                  <a:off x="11260406" y="5029380"/>
                  <a:ext cx="560558" cy="300871"/>
                </a:xfrm>
                <a:prstGeom prst="rect">
                  <a:avLst/>
                </a:prstGeom>
                <a:blipFill>
                  <a:blip r:embed="rId1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7CA630E4-6151-D645-9A0E-3A64500C3465}"/>
                    </a:ext>
                  </a:extLst>
                </p:cNvPr>
                <p:cNvSpPr txBox="1"/>
                <p:nvPr/>
              </p:nvSpPr>
              <p:spPr>
                <a:xfrm>
                  <a:off x="10795080" y="398483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23" name="TextBox 222">
                  <a:extLst>
                    <a:ext uri="{FF2B5EF4-FFF2-40B4-BE49-F238E27FC236}">
                      <a16:creationId xmlns:a16="http://schemas.microsoft.com/office/drawing/2014/main" id="{7CA630E4-6151-D645-9A0E-3A64500C3465}"/>
                    </a:ext>
                  </a:extLst>
                </p:cNvPr>
                <p:cNvSpPr txBox="1">
                  <a:spLocks noRot="1" noChangeAspect="1" noMove="1" noResize="1" noEditPoints="1" noAdjustHandles="1" noChangeArrowheads="1" noChangeShapeType="1" noTextEdit="1"/>
                </p:cNvSpPr>
                <p:nvPr/>
              </p:nvSpPr>
              <p:spPr>
                <a:xfrm>
                  <a:off x="10795080" y="3984830"/>
                  <a:ext cx="560558" cy="369332"/>
                </a:xfrm>
                <a:prstGeom prst="rect">
                  <a:avLst/>
                </a:prstGeom>
                <a:blipFill>
                  <a:blip r:embed="rId20"/>
                  <a:stretch>
                    <a:fillRect/>
                  </a:stretch>
                </a:blipFill>
              </p:spPr>
              <p:txBody>
                <a:bodyPr/>
                <a:lstStyle/>
                <a:p>
                  <a:r>
                    <a:rPr lang="en-US">
                      <a:noFill/>
                    </a:rPr>
                    <a:t> </a:t>
                  </a:r>
                </a:p>
              </p:txBody>
            </p:sp>
          </mc:Fallback>
        </mc:AlternateContent>
        <p:sp>
          <p:nvSpPr>
            <p:cNvPr id="224" name="Freeform 12">
              <a:extLst>
                <a:ext uri="{FF2B5EF4-FFF2-40B4-BE49-F238E27FC236}">
                  <a16:creationId xmlns:a16="http://schemas.microsoft.com/office/drawing/2014/main" id="{95B689E5-1420-CF42-B4D5-162413538090}"/>
                </a:ext>
              </a:extLst>
            </p:cNvPr>
            <p:cNvSpPr>
              <a:spLocks noChangeAspect="1"/>
            </p:cNvSpPr>
            <p:nvPr/>
          </p:nvSpPr>
          <p:spPr bwMode="auto">
            <a:xfrm>
              <a:off x="11316492" y="5432382"/>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 name="Group 220">
              <a:extLst>
                <a:ext uri="{FF2B5EF4-FFF2-40B4-BE49-F238E27FC236}">
                  <a16:creationId xmlns:a16="http://schemas.microsoft.com/office/drawing/2014/main" id="{B8E2AB29-BC20-9248-9104-01F451293D35}"/>
                </a:ext>
              </a:extLst>
            </p:cNvPr>
            <p:cNvGrpSpPr>
              <a:grpSpLocks/>
            </p:cNvGrpSpPr>
            <p:nvPr/>
          </p:nvGrpSpPr>
          <p:grpSpPr bwMode="auto">
            <a:xfrm>
              <a:off x="11325269" y="6009335"/>
              <a:ext cx="134746" cy="248301"/>
              <a:chOff x="3264" y="3072"/>
              <a:chExt cx="96" cy="192"/>
            </a:xfrm>
          </p:grpSpPr>
          <p:sp>
            <p:nvSpPr>
              <p:cNvPr id="258" name="Line 17">
                <a:extLst>
                  <a:ext uri="{FF2B5EF4-FFF2-40B4-BE49-F238E27FC236}">
                    <a16:creationId xmlns:a16="http://schemas.microsoft.com/office/drawing/2014/main" id="{366FB416-E869-3545-BED5-89508737321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59" name="Freeform 18">
                <a:extLst>
                  <a:ext uri="{FF2B5EF4-FFF2-40B4-BE49-F238E27FC236}">
                    <a16:creationId xmlns:a16="http://schemas.microsoft.com/office/drawing/2014/main" id="{2B91D03F-8317-DF4B-BBAE-D715132CA99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EA04ABD7-7D12-8B49-B207-AFB51C09EA81}"/>
                    </a:ext>
                  </a:extLst>
                </p:cNvPr>
                <p:cNvSpPr txBox="1"/>
                <p:nvPr/>
              </p:nvSpPr>
              <p:spPr>
                <a:xfrm>
                  <a:off x="11443945" y="575406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60" name="TextBox 259">
                  <a:extLst>
                    <a:ext uri="{FF2B5EF4-FFF2-40B4-BE49-F238E27FC236}">
                      <a16:creationId xmlns:a16="http://schemas.microsoft.com/office/drawing/2014/main" id="{EA04ABD7-7D12-8B49-B207-AFB51C09EA81}"/>
                    </a:ext>
                  </a:extLst>
                </p:cNvPr>
                <p:cNvSpPr txBox="1">
                  <a:spLocks noRot="1" noChangeAspect="1" noMove="1" noResize="1" noEditPoints="1" noAdjustHandles="1" noChangeArrowheads="1" noChangeShapeType="1" noTextEdit="1"/>
                </p:cNvSpPr>
                <p:nvPr/>
              </p:nvSpPr>
              <p:spPr>
                <a:xfrm>
                  <a:off x="11443945" y="5754060"/>
                  <a:ext cx="560558" cy="369332"/>
                </a:xfrm>
                <a:prstGeom prst="rect">
                  <a:avLst/>
                </a:prstGeom>
                <a:blipFill>
                  <a:blip r:embed="rId21"/>
                  <a:stretch>
                    <a:fillRect/>
                  </a:stretch>
                </a:blipFill>
              </p:spPr>
              <p:txBody>
                <a:bodyPr/>
                <a:lstStyle/>
                <a:p>
                  <a:r>
                    <a:rPr lang="en-US">
                      <a:noFill/>
                    </a:rPr>
                    <a:t> </a:t>
                  </a:r>
                </a:p>
              </p:txBody>
            </p:sp>
          </mc:Fallback>
        </mc:AlternateContent>
        <p:grpSp>
          <p:nvGrpSpPr>
            <p:cNvPr id="261" name="Group 13">
              <a:extLst>
                <a:ext uri="{FF2B5EF4-FFF2-40B4-BE49-F238E27FC236}">
                  <a16:creationId xmlns:a16="http://schemas.microsoft.com/office/drawing/2014/main" id="{2D840E31-B1D8-0A42-92CF-8A25DD3D49A0}"/>
                </a:ext>
              </a:extLst>
            </p:cNvPr>
            <p:cNvGrpSpPr>
              <a:grpSpLocks/>
            </p:cNvGrpSpPr>
            <p:nvPr/>
          </p:nvGrpSpPr>
          <p:grpSpPr bwMode="auto">
            <a:xfrm>
              <a:off x="9308067" y="5207011"/>
              <a:ext cx="182880" cy="185350"/>
              <a:chOff x="1344" y="2064"/>
              <a:chExt cx="192" cy="192"/>
            </a:xfrm>
          </p:grpSpPr>
          <p:sp>
            <p:nvSpPr>
              <p:cNvPr id="281" name="Oval 14">
                <a:extLst>
                  <a:ext uri="{FF2B5EF4-FFF2-40B4-BE49-F238E27FC236}">
                    <a16:creationId xmlns:a16="http://schemas.microsoft.com/office/drawing/2014/main" id="{E5C9CFF8-9718-A243-8650-723CE676DA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2" name="Rectangle 15">
                <a:extLst>
                  <a:ext uri="{FF2B5EF4-FFF2-40B4-BE49-F238E27FC236}">
                    <a16:creationId xmlns:a16="http://schemas.microsoft.com/office/drawing/2014/main" id="{E0C8D452-9D89-AD43-A063-999E27F8C7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3" name="Group 13">
              <a:extLst>
                <a:ext uri="{FF2B5EF4-FFF2-40B4-BE49-F238E27FC236}">
                  <a16:creationId xmlns:a16="http://schemas.microsoft.com/office/drawing/2014/main" id="{DC7C6130-E9CE-F04C-B267-EC407A1DAD3C}"/>
                </a:ext>
              </a:extLst>
            </p:cNvPr>
            <p:cNvGrpSpPr>
              <a:grpSpLocks/>
            </p:cNvGrpSpPr>
            <p:nvPr/>
          </p:nvGrpSpPr>
          <p:grpSpPr bwMode="auto">
            <a:xfrm>
              <a:off x="11299701" y="5346067"/>
              <a:ext cx="182880" cy="185350"/>
              <a:chOff x="1344" y="2064"/>
              <a:chExt cx="192" cy="192"/>
            </a:xfrm>
          </p:grpSpPr>
          <p:sp>
            <p:nvSpPr>
              <p:cNvPr id="284" name="Oval 14">
                <a:extLst>
                  <a:ext uri="{FF2B5EF4-FFF2-40B4-BE49-F238E27FC236}">
                    <a16:creationId xmlns:a16="http://schemas.microsoft.com/office/drawing/2014/main" id="{1F1BF0FC-1981-2D45-B777-0A91B234F7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5" name="Rectangle 15">
                <a:extLst>
                  <a:ext uri="{FF2B5EF4-FFF2-40B4-BE49-F238E27FC236}">
                    <a16:creationId xmlns:a16="http://schemas.microsoft.com/office/drawing/2014/main" id="{99AE2CA8-99C5-3040-B44C-DFB03814908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5E75A635-BA42-5249-B5AA-72A93CFE3590}"/>
                </a:ext>
              </a:extLst>
            </p:cNvPr>
            <p:cNvGrpSpPr>
              <a:grpSpLocks/>
            </p:cNvGrpSpPr>
            <p:nvPr/>
          </p:nvGrpSpPr>
          <p:grpSpPr bwMode="auto">
            <a:xfrm>
              <a:off x="9999085" y="5209099"/>
              <a:ext cx="182880" cy="185350"/>
              <a:chOff x="1344" y="2064"/>
              <a:chExt cx="192" cy="192"/>
            </a:xfrm>
          </p:grpSpPr>
          <p:sp>
            <p:nvSpPr>
              <p:cNvPr id="292" name="Oval 14">
                <a:extLst>
                  <a:ext uri="{FF2B5EF4-FFF2-40B4-BE49-F238E27FC236}">
                    <a16:creationId xmlns:a16="http://schemas.microsoft.com/office/drawing/2014/main" id="{609F2085-E37D-3B43-8D7D-54B02E6F16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9668BF0F-10A2-0342-B9A3-D32A9D70D50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4" name="Freeform 12">
              <a:extLst>
                <a:ext uri="{FF2B5EF4-FFF2-40B4-BE49-F238E27FC236}">
                  <a16:creationId xmlns:a16="http://schemas.microsoft.com/office/drawing/2014/main" id="{A5017C79-6F54-C540-8C3C-8F348A85CE01}"/>
                </a:ext>
              </a:extLst>
            </p:cNvPr>
            <p:cNvSpPr>
              <a:spLocks noChangeAspect="1"/>
            </p:cNvSpPr>
            <p:nvPr/>
          </p:nvSpPr>
          <p:spPr bwMode="auto">
            <a:xfrm>
              <a:off x="10027193" y="4673029"/>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306AF4AF-36C4-B44B-A0B2-67627665941B}"/>
                    </a:ext>
                  </a:extLst>
                </p:cNvPr>
                <p:cNvSpPr txBox="1"/>
                <p:nvPr/>
              </p:nvSpPr>
              <p:spPr>
                <a:xfrm>
                  <a:off x="9639802" y="465943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95" name="TextBox 294">
                  <a:extLst>
                    <a:ext uri="{FF2B5EF4-FFF2-40B4-BE49-F238E27FC236}">
                      <a16:creationId xmlns:a16="http://schemas.microsoft.com/office/drawing/2014/main" id="{306AF4AF-36C4-B44B-A0B2-67627665941B}"/>
                    </a:ext>
                  </a:extLst>
                </p:cNvPr>
                <p:cNvSpPr txBox="1">
                  <a:spLocks noRot="1" noChangeAspect="1" noMove="1" noResize="1" noEditPoints="1" noAdjustHandles="1" noChangeArrowheads="1" noChangeShapeType="1" noTextEdit="1"/>
                </p:cNvSpPr>
                <p:nvPr/>
              </p:nvSpPr>
              <p:spPr>
                <a:xfrm>
                  <a:off x="9639802" y="4659438"/>
                  <a:ext cx="560558" cy="369332"/>
                </a:xfrm>
                <a:prstGeom prst="rect">
                  <a:avLst/>
                </a:prstGeom>
                <a:blipFill>
                  <a:blip r:embed="rId22"/>
                  <a:stretch>
                    <a:fillRect/>
                  </a:stretch>
                </a:blipFill>
              </p:spPr>
              <p:txBody>
                <a:bodyPr/>
                <a:lstStyle/>
                <a:p>
                  <a:r>
                    <a:rPr lang="en-US">
                      <a:noFill/>
                    </a:rPr>
                    <a:t> </a:t>
                  </a:r>
                </a:p>
              </p:txBody>
            </p:sp>
          </mc:Fallback>
        </mc:AlternateContent>
        <p:cxnSp>
          <p:nvCxnSpPr>
            <p:cNvPr id="296" name="Straight Connector 295">
              <a:extLst>
                <a:ext uri="{FF2B5EF4-FFF2-40B4-BE49-F238E27FC236}">
                  <a16:creationId xmlns:a16="http://schemas.microsoft.com/office/drawing/2014/main" id="{405D5847-38F9-0D4F-B244-6ECBC864DE18}"/>
                </a:ext>
              </a:extLst>
            </p:cNvPr>
            <p:cNvCxnSpPr/>
            <p:nvPr/>
          </p:nvCxnSpPr>
          <p:spPr>
            <a:xfrm>
              <a:off x="10090525" y="4182467"/>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4D45EEE-5F32-ED47-9392-72D9734D47BB}"/>
                </a:ext>
              </a:extLst>
            </p:cNvPr>
            <p:cNvCxnSpPr>
              <a:cxnSpLocks/>
            </p:cNvCxnSpPr>
            <p:nvPr/>
          </p:nvCxnSpPr>
          <p:spPr>
            <a:xfrm flipH="1">
              <a:off x="10077105" y="4169496"/>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3502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97108"/>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4132" y="2128563"/>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4132" y="2128563"/>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dirty="0"/>
          </a:p>
        </p:txBody>
      </p:sp>
      <p:grpSp>
        <p:nvGrpSpPr>
          <p:cNvPr id="31" name="Group 30">
            <a:extLst>
              <a:ext uri="{FF2B5EF4-FFF2-40B4-BE49-F238E27FC236}">
                <a16:creationId xmlns:a16="http://schemas.microsoft.com/office/drawing/2014/main" id="{47B446B1-2985-7153-D1D6-4D9AA19156B3}"/>
              </a:ext>
            </a:extLst>
          </p:cNvPr>
          <p:cNvGrpSpPr/>
          <p:nvPr/>
        </p:nvGrpSpPr>
        <p:grpSpPr>
          <a:xfrm>
            <a:off x="399399" y="2802801"/>
            <a:ext cx="2529494" cy="1969161"/>
            <a:chOff x="925148" y="2716740"/>
            <a:chExt cx="2529494" cy="1969161"/>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091008" y="428891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746931" y="3681122"/>
              <a:ext cx="909966" cy="662702"/>
              <a:chOff x="4764938" y="2702223"/>
              <a:chExt cx="909966" cy="662702"/>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426941" y="2774887"/>
                <a:ext cx="24796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2441706" y="2947452"/>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2315077" y="2960898"/>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417671" y="304169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201530" y="3392725"/>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667492" y="4406203"/>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668791" y="3726690"/>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766005" y="338416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212074" y="327198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925148" y="384904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694682" y="315191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072388" y="320857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295801" y="402059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193767" y="4386799"/>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195067" y="3718044"/>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802869" y="4022915"/>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84948" y="27167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7" name="Oval 14">
              <a:extLst>
                <a:ext uri="{FF2B5EF4-FFF2-40B4-BE49-F238E27FC236}">
                  <a16:creationId xmlns:a16="http://schemas.microsoft.com/office/drawing/2014/main" id="{BA8D2669-CC84-60AE-AABC-215D2DC7F8EF}"/>
                </a:ext>
              </a:extLst>
            </p:cNvPr>
            <p:cNvSpPr>
              <a:spLocks noChangeAspect="1" noChangeArrowheads="1"/>
            </p:cNvSpPr>
            <p:nvPr/>
          </p:nvSpPr>
          <p:spPr bwMode="auto">
            <a:xfrm flipH="1">
              <a:off x="2434532" y="3682561"/>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Oval 14">
              <a:extLst>
                <a:ext uri="{FF2B5EF4-FFF2-40B4-BE49-F238E27FC236}">
                  <a16:creationId xmlns:a16="http://schemas.microsoft.com/office/drawing/2014/main" id="{B4E45615-1338-6EDF-2C8C-A107AE43ABF0}"/>
                </a:ext>
              </a:extLst>
            </p:cNvPr>
            <p:cNvSpPr>
              <a:spLocks noChangeAspect="1" noChangeArrowheads="1"/>
            </p:cNvSpPr>
            <p:nvPr/>
          </p:nvSpPr>
          <p:spPr bwMode="auto">
            <a:xfrm flipH="1">
              <a:off x="1683289" y="3695112"/>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7" name="Oval 14">
              <a:extLst>
                <a:ext uri="{FF2B5EF4-FFF2-40B4-BE49-F238E27FC236}">
                  <a16:creationId xmlns:a16="http://schemas.microsoft.com/office/drawing/2014/main" id="{FDE008C8-0AC2-5C03-9606-D101D7D53EC4}"/>
                </a:ext>
              </a:extLst>
            </p:cNvPr>
            <p:cNvSpPr>
              <a:spLocks noChangeAspect="1" noChangeArrowheads="1"/>
            </p:cNvSpPr>
            <p:nvPr/>
          </p:nvSpPr>
          <p:spPr bwMode="auto">
            <a:xfrm flipH="1">
              <a:off x="964318" y="3696900"/>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Tree>
    <p:extLst>
      <p:ext uri="{BB962C8B-B14F-4D97-AF65-F5344CB8AC3E}">
        <p14:creationId xmlns:p14="http://schemas.microsoft.com/office/powerpoint/2010/main" val="137458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97405" y="375118"/>
            <a:ext cx="11529391" cy="769441"/>
          </a:xfrm>
          <a:prstGeom prst="rect">
            <a:avLst/>
          </a:prstGeom>
          <a:noFill/>
        </p:spPr>
        <p:txBody>
          <a:bodyPr wrap="square" rtlCol="0">
            <a:spAutoFit/>
          </a:bodyPr>
          <a:lstStyle/>
          <a:p>
            <a:pPr algn="ctr"/>
            <a:r>
              <a:rPr lang="en-US" sz="4400" dirty="0" err="1">
                <a:latin typeface="Calibri" panose="020F0502020204030204" pitchFamily="34" charset="0"/>
                <a:cs typeface="Calibri" panose="020F0502020204030204" pitchFamily="34" charset="0"/>
              </a:rPr>
              <a:t>Mosfet</a:t>
            </a:r>
            <a:endParaRPr lang="en-US" sz="440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8667008" y="642527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7394" y="2187539"/>
            <a:ext cx="3581630" cy="21701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9BB7D2-8170-9042-A046-ECC2A213216C}"/>
                  </a:ext>
                </a:extLst>
              </p:cNvPr>
              <p:cNvSpPr txBox="1"/>
              <p:nvPr/>
            </p:nvSpPr>
            <p:spPr>
              <a:xfrm>
                <a:off x="760494" y="1901030"/>
                <a:ext cx="8368161" cy="409741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𝑠</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𝑠</m:t>
                            </m:r>
                          </m:sub>
                        </m:sSub>
                      </m:den>
                    </m:f>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𝑔𝑠</m:t>
                            </m:r>
                          </m:sub>
                        </m:sSub>
                      </m:den>
                    </m:f>
                  </m:oMath>
                </a14:m>
                <a:endParaRPr lang="en-US" dirty="0"/>
              </a:p>
              <a:p>
                <a:endParaRPr lang="en-US" dirty="0"/>
              </a:p>
              <a:p>
                <a:pPr marL="285750" indent="-285750">
                  <a:buFont typeface="Arial" panose="020B0604020202020204" pitchFamily="34" charset="0"/>
                  <a:buChar char="•"/>
                </a:pPr>
                <a:r>
                  <a:rPr lang="en-US" dirty="0"/>
                  <a:t>Weak Inversion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𝑡h</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𝑜𝑥</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&lt;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𝐿</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den>
                    </m:f>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Saturation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𝑑𝑠</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𝑜𝑥</m:t>
                        </m:r>
                      </m:sub>
                    </m:sSub>
                    <m:f>
                      <m:fPr>
                        <m:ctrlPr>
                          <a:rPr lang="en-US" i="1">
                            <a:latin typeface="Cambria Math" panose="02040503050406030204" pitchFamily="18" charset="0"/>
                          </a:rPr>
                        </m:ctrlPr>
                      </m:fPr>
                      <m:num>
                        <m:r>
                          <a:rPr lang="en-US" i="1">
                            <a:latin typeface="Cambria Math" panose="02040503050406030204" pitchFamily="18" charset="0"/>
                          </a:rPr>
                          <m:t>𝑊</m:t>
                        </m:r>
                      </m:num>
                      <m:den>
                        <m:r>
                          <a:rPr lang="en-US" b="0" i="1" smtClean="0">
                            <a:latin typeface="Cambria Math" panose="02040503050406030204" pitchFamily="18" charset="0"/>
                          </a:rPr>
                          <m:t>2</m:t>
                        </m:r>
                        <m:r>
                          <a:rPr lang="en-US" i="1">
                            <a:latin typeface="Cambria Math" panose="02040503050406030204" pitchFamily="18" charset="0"/>
                          </a:rPr>
                          <m:t>𝐿</m:t>
                        </m:r>
                      </m:den>
                    </m:f>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𝜆</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𝑑𝑠𝑎𝑡</m:t>
                        </m:r>
                      </m:sub>
                    </m:sSub>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4" name="TextBox 3">
                <a:extLst>
                  <a:ext uri="{FF2B5EF4-FFF2-40B4-BE49-F238E27FC236}">
                    <a16:creationId xmlns:a16="http://schemas.microsoft.com/office/drawing/2014/main" id="{D19BB7D2-8170-9042-A046-ECC2A213216C}"/>
                  </a:ext>
                </a:extLst>
              </p:cNvPr>
              <p:cNvSpPr txBox="1">
                <a:spLocks noRot="1" noChangeAspect="1" noMove="1" noResize="1" noEditPoints="1" noAdjustHandles="1" noChangeArrowheads="1" noChangeShapeType="1" noTextEdit="1"/>
              </p:cNvSpPr>
              <p:nvPr/>
            </p:nvSpPr>
            <p:spPr>
              <a:xfrm>
                <a:off x="760494" y="1901030"/>
                <a:ext cx="8368161" cy="4097419"/>
              </a:xfrm>
              <a:prstGeom prst="rect">
                <a:avLst/>
              </a:prstGeom>
              <a:blipFill>
                <a:blip r:embed="rId4"/>
                <a:stretch>
                  <a:fillRect l="-607"/>
                </a:stretch>
              </a:blipFill>
            </p:spPr>
            <p:txBody>
              <a:bodyPr/>
              <a:lstStyle/>
              <a:p>
                <a:r>
                  <a:rPr lang="en-US">
                    <a:noFill/>
                  </a:rPr>
                  <a:t> </a:t>
                </a:r>
              </a:p>
            </p:txBody>
          </p:sp>
        </mc:Fallback>
      </mc:AlternateContent>
    </p:spTree>
    <p:extLst>
      <p:ext uri="{BB962C8B-B14F-4D97-AF65-F5344CB8AC3E}">
        <p14:creationId xmlns:p14="http://schemas.microsoft.com/office/powerpoint/2010/main" val="3683849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Calibri" panose="020F0502020204030204" pitchFamily="34" charset="0"/>
                <a:cs typeface="Calibri" panose="020F0502020204030204" pitchFamily="34" charset="0"/>
              </a:rPr>
              <a:t>Mosfet</a:t>
            </a:r>
            <a:r>
              <a:rPr lang="en-US" sz="4400" dirty="0">
                <a:latin typeface="Calibri" panose="020F0502020204030204" pitchFamily="34" charset="0"/>
                <a:cs typeface="Calibri" panose="020F0502020204030204" pitchFamily="34" charset="0"/>
              </a:rPr>
              <a:t> amps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1029" name="Group 1028">
            <a:extLst>
              <a:ext uri="{FF2B5EF4-FFF2-40B4-BE49-F238E27FC236}">
                <a16:creationId xmlns:a16="http://schemas.microsoft.com/office/drawing/2014/main" id="{7F4CB665-A350-3445-BBF2-70F2D85F1DD1}"/>
              </a:ext>
            </a:extLst>
          </p:cNvPr>
          <p:cNvGrpSpPr/>
          <p:nvPr/>
        </p:nvGrpSpPr>
        <p:grpSpPr>
          <a:xfrm>
            <a:off x="693067" y="1827235"/>
            <a:ext cx="3213781" cy="3416466"/>
            <a:chOff x="1444519" y="1376830"/>
            <a:chExt cx="3213781" cy="3416466"/>
          </a:xfrm>
        </p:grpSpPr>
        <p:grpSp>
          <p:nvGrpSpPr>
            <p:cNvPr id="13" name="Group 220">
              <a:extLst>
                <a:ext uri="{FF2B5EF4-FFF2-40B4-BE49-F238E27FC236}">
                  <a16:creationId xmlns:a16="http://schemas.microsoft.com/office/drawing/2014/main" id="{4E9FD99F-C7EC-7944-824E-020C34573FC1}"/>
                </a:ext>
              </a:extLst>
            </p:cNvPr>
            <p:cNvGrpSpPr>
              <a:grpSpLocks/>
            </p:cNvGrpSpPr>
            <p:nvPr/>
          </p:nvGrpSpPr>
          <p:grpSpPr bwMode="auto">
            <a:xfrm>
              <a:off x="1524008" y="4488496"/>
              <a:ext cx="152400" cy="304800"/>
              <a:chOff x="3264" y="3072"/>
              <a:chExt cx="96" cy="192"/>
            </a:xfrm>
          </p:grpSpPr>
          <p:sp>
            <p:nvSpPr>
              <p:cNvPr id="14" name="Line 17">
                <a:extLst>
                  <a:ext uri="{FF2B5EF4-FFF2-40B4-BE49-F238E27FC236}">
                    <a16:creationId xmlns:a16="http://schemas.microsoft.com/office/drawing/2014/main" id="{32247DA0-2DAE-DA4A-A1E0-694228A59473}"/>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 name="Freeform 18">
                <a:extLst>
                  <a:ext uri="{FF2B5EF4-FFF2-40B4-BE49-F238E27FC236}">
                    <a16:creationId xmlns:a16="http://schemas.microsoft.com/office/drawing/2014/main" id="{66F4CCD5-11FC-0B42-A17F-1B4EFF641C8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6" name="Group 249">
              <a:extLst>
                <a:ext uri="{FF2B5EF4-FFF2-40B4-BE49-F238E27FC236}">
                  <a16:creationId xmlns:a16="http://schemas.microsoft.com/office/drawing/2014/main" id="{D422CBE4-667B-074A-B234-A8A33680499D}"/>
                </a:ext>
              </a:extLst>
            </p:cNvPr>
            <p:cNvGrpSpPr>
              <a:grpSpLocks/>
            </p:cNvGrpSpPr>
            <p:nvPr/>
          </p:nvGrpSpPr>
          <p:grpSpPr bwMode="auto">
            <a:xfrm>
              <a:off x="3074269" y="1702001"/>
              <a:ext cx="228600" cy="228600"/>
              <a:chOff x="1248" y="720"/>
              <a:chExt cx="96" cy="96"/>
            </a:xfrm>
          </p:grpSpPr>
          <p:sp>
            <p:nvSpPr>
              <p:cNvPr id="17" name="Oval 250">
                <a:extLst>
                  <a:ext uri="{FF2B5EF4-FFF2-40B4-BE49-F238E27FC236}">
                    <a16:creationId xmlns:a16="http://schemas.microsoft.com/office/drawing/2014/main" id="{D3948A51-5E82-BD4C-89FA-96E91571A25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 name="Rectangle 251">
                <a:extLst>
                  <a:ext uri="{FF2B5EF4-FFF2-40B4-BE49-F238E27FC236}">
                    <a16:creationId xmlns:a16="http://schemas.microsoft.com/office/drawing/2014/main" id="{88E3EC56-F175-EA48-B9EF-526BD1FBC2B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24" name="Freeform 12">
              <a:extLst>
                <a:ext uri="{FF2B5EF4-FFF2-40B4-BE49-F238E27FC236}">
                  <a16:creationId xmlns:a16="http://schemas.microsoft.com/office/drawing/2014/main" id="{E4DCF3A7-BE32-5B42-A372-4A120CF5A80B}"/>
                </a:ext>
              </a:extLst>
            </p:cNvPr>
            <p:cNvSpPr>
              <a:spLocks noChangeAspect="1"/>
            </p:cNvSpPr>
            <p:nvPr/>
          </p:nvSpPr>
          <p:spPr bwMode="auto">
            <a:xfrm>
              <a:off x="3853844" y="28862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 name="Group 31">
              <a:extLst>
                <a:ext uri="{FF2B5EF4-FFF2-40B4-BE49-F238E27FC236}">
                  <a16:creationId xmlns:a16="http://schemas.microsoft.com/office/drawing/2014/main" id="{1810E4A9-C647-6D46-863D-F0E956EB73B0}"/>
                </a:ext>
              </a:extLst>
            </p:cNvPr>
            <p:cNvGrpSpPr/>
            <p:nvPr/>
          </p:nvGrpSpPr>
          <p:grpSpPr>
            <a:xfrm>
              <a:off x="2274692" y="2442554"/>
              <a:ext cx="929638" cy="1222177"/>
              <a:chOff x="5257801" y="2438400"/>
              <a:chExt cx="929638" cy="1222177"/>
            </a:xfrm>
          </p:grpSpPr>
          <p:cxnSp>
            <p:nvCxnSpPr>
              <p:cNvPr id="33" name="Straight Connector 32">
                <a:extLst>
                  <a:ext uri="{FF2B5EF4-FFF2-40B4-BE49-F238E27FC236}">
                    <a16:creationId xmlns:a16="http://schemas.microsoft.com/office/drawing/2014/main" id="{3CE51F11-2498-014D-BCA9-166CF5E26799}"/>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63895FC-B2FA-3C47-B38F-FBA162DC4205}"/>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5330F515-6710-8F4D-A166-3D0847F7690D}"/>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6292722E-F71B-334F-BBF8-6AB801981F62}"/>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32E476A-2CD5-F944-831E-719B64B777D2}"/>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8" name="Straight Arrow Connector 37">
                <a:extLst>
                  <a:ext uri="{FF2B5EF4-FFF2-40B4-BE49-F238E27FC236}">
                    <a16:creationId xmlns:a16="http://schemas.microsoft.com/office/drawing/2014/main" id="{4538D12A-FD25-974A-A4E9-59B9123D353C}"/>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39" name="TextBox 38">
                <a:extLst>
                  <a:ext uri="{FF2B5EF4-FFF2-40B4-BE49-F238E27FC236}">
                    <a16:creationId xmlns:a16="http://schemas.microsoft.com/office/drawing/2014/main" id="{06877C9D-B26D-F441-9A06-4497D13916AF}"/>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40" name="TextBox 39">
                <a:extLst>
                  <a:ext uri="{FF2B5EF4-FFF2-40B4-BE49-F238E27FC236}">
                    <a16:creationId xmlns:a16="http://schemas.microsoft.com/office/drawing/2014/main" id="{52DC4E94-6B5F-FD42-B997-72772163B383}"/>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41" name="TextBox 40">
                <a:extLst>
                  <a:ext uri="{FF2B5EF4-FFF2-40B4-BE49-F238E27FC236}">
                    <a16:creationId xmlns:a16="http://schemas.microsoft.com/office/drawing/2014/main" id="{B0A3380F-69A2-1143-83EB-EA5633AA05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42" name="Straight Connector 41">
                <a:extLst>
                  <a:ext uri="{FF2B5EF4-FFF2-40B4-BE49-F238E27FC236}">
                    <a16:creationId xmlns:a16="http://schemas.microsoft.com/office/drawing/2014/main" id="{CEBE9F96-24A1-1C45-8264-678DBBEC0E21}"/>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FDA70EAE-C899-294B-B17E-0A5C343CFEF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0D20D14A-7312-5141-A11E-6F2C5343B5FA}"/>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5" name="Straight Arrow Connector 44">
                <a:extLst>
                  <a:ext uri="{FF2B5EF4-FFF2-40B4-BE49-F238E27FC236}">
                    <a16:creationId xmlns:a16="http://schemas.microsoft.com/office/drawing/2014/main" id="{49A5D84D-B070-5C40-BDB0-59D6E942150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53" name="Group 210">
              <a:extLst>
                <a:ext uri="{FF2B5EF4-FFF2-40B4-BE49-F238E27FC236}">
                  <a16:creationId xmlns:a16="http://schemas.microsoft.com/office/drawing/2014/main" id="{6C322DD0-B762-054D-A50D-FEC4511B8151}"/>
                </a:ext>
              </a:extLst>
            </p:cNvPr>
            <p:cNvGrpSpPr>
              <a:grpSpLocks/>
            </p:cNvGrpSpPr>
            <p:nvPr/>
          </p:nvGrpSpPr>
          <p:grpSpPr bwMode="auto">
            <a:xfrm rot="5400000">
              <a:off x="1806469" y="2741379"/>
              <a:ext cx="304800" cy="762000"/>
              <a:chOff x="3216" y="1728"/>
              <a:chExt cx="192" cy="480"/>
            </a:xfrm>
          </p:grpSpPr>
          <p:sp>
            <p:nvSpPr>
              <p:cNvPr id="54" name="Line 8">
                <a:extLst>
                  <a:ext uri="{FF2B5EF4-FFF2-40B4-BE49-F238E27FC236}">
                    <a16:creationId xmlns:a16="http://schemas.microsoft.com/office/drawing/2014/main" id="{EC37239C-39FC-2A49-9906-44142E881C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9">
                <a:extLst>
                  <a:ext uri="{FF2B5EF4-FFF2-40B4-BE49-F238E27FC236}">
                    <a16:creationId xmlns:a16="http://schemas.microsoft.com/office/drawing/2014/main" id="{AE874B19-87A6-A547-B375-6FD07FE24FE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
                <a:extLst>
                  <a:ext uri="{FF2B5EF4-FFF2-40B4-BE49-F238E27FC236}">
                    <a16:creationId xmlns:a16="http://schemas.microsoft.com/office/drawing/2014/main" id="{56E77FB5-CE9E-6441-A95C-A7B6B9BB1C4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1">
                <a:extLst>
                  <a:ext uri="{FF2B5EF4-FFF2-40B4-BE49-F238E27FC236}">
                    <a16:creationId xmlns:a16="http://schemas.microsoft.com/office/drawing/2014/main" id="{FD66A693-28A3-B840-A070-04D82F14A9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8" name="Group 206">
              <a:extLst>
                <a:ext uri="{FF2B5EF4-FFF2-40B4-BE49-F238E27FC236}">
                  <a16:creationId xmlns:a16="http://schemas.microsoft.com/office/drawing/2014/main" id="{FCBADEF4-BD1C-7A42-AD96-C041F61959C8}"/>
                </a:ext>
              </a:extLst>
            </p:cNvPr>
            <p:cNvGrpSpPr>
              <a:grpSpLocks/>
            </p:cNvGrpSpPr>
            <p:nvPr/>
          </p:nvGrpSpPr>
          <p:grpSpPr bwMode="auto">
            <a:xfrm>
              <a:off x="1444519" y="3140077"/>
              <a:ext cx="304800" cy="762000"/>
              <a:chOff x="4224" y="2400"/>
              <a:chExt cx="192" cy="480"/>
            </a:xfrm>
          </p:grpSpPr>
          <p:sp>
            <p:nvSpPr>
              <p:cNvPr id="59" name="Oval 20">
                <a:extLst>
                  <a:ext uri="{FF2B5EF4-FFF2-40B4-BE49-F238E27FC236}">
                    <a16:creationId xmlns:a16="http://schemas.microsoft.com/office/drawing/2014/main" id="{CA52DEDD-5D57-5545-973C-8E3C6123FBA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0" name="Line 21">
                <a:extLst>
                  <a:ext uri="{FF2B5EF4-FFF2-40B4-BE49-F238E27FC236}">
                    <a16:creationId xmlns:a16="http://schemas.microsoft.com/office/drawing/2014/main" id="{06C0C725-31DA-0F4A-B925-C83D732BF4C4}"/>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22">
                <a:extLst>
                  <a:ext uri="{FF2B5EF4-FFF2-40B4-BE49-F238E27FC236}">
                    <a16:creationId xmlns:a16="http://schemas.microsoft.com/office/drawing/2014/main" id="{1930E9D2-1271-6347-8D52-AE38CAB29BE2}"/>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3">
                <a:extLst>
                  <a:ext uri="{FF2B5EF4-FFF2-40B4-BE49-F238E27FC236}">
                    <a16:creationId xmlns:a16="http://schemas.microsoft.com/office/drawing/2014/main" id="{5387F433-A144-B74E-9B42-BE0E6EB77159}"/>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24">
                <a:extLst>
                  <a:ext uri="{FF2B5EF4-FFF2-40B4-BE49-F238E27FC236}">
                    <a16:creationId xmlns:a16="http://schemas.microsoft.com/office/drawing/2014/main" id="{04A22485-A4D8-7C40-B21F-8E2B26774EE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5">
                <a:extLst>
                  <a:ext uri="{FF2B5EF4-FFF2-40B4-BE49-F238E27FC236}">
                    <a16:creationId xmlns:a16="http://schemas.microsoft.com/office/drawing/2014/main" id="{91C0598E-D781-1C4E-84BD-1926CE14AACE}"/>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E35CADC5-B0D9-8A47-9B6D-3700CDEF57B9}"/>
                </a:ext>
              </a:extLst>
            </p:cNvPr>
            <p:cNvSpPr>
              <a:spLocks noChangeAspect="1"/>
            </p:cNvSpPr>
            <p:nvPr/>
          </p:nvSpPr>
          <p:spPr bwMode="auto">
            <a:xfrm>
              <a:off x="1526096" y="3752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Freeform 12">
              <a:extLst>
                <a:ext uri="{FF2B5EF4-FFF2-40B4-BE49-F238E27FC236}">
                  <a16:creationId xmlns:a16="http://schemas.microsoft.com/office/drawing/2014/main" id="{062B080C-BA78-EE44-9548-81DF9021E0BE}"/>
                </a:ext>
              </a:extLst>
            </p:cNvPr>
            <p:cNvSpPr>
              <a:spLocks noChangeAspect="1"/>
            </p:cNvSpPr>
            <p:nvPr/>
          </p:nvSpPr>
          <p:spPr bwMode="auto">
            <a:xfrm>
              <a:off x="3116898" y="18235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20">
              <a:extLst>
                <a:ext uri="{FF2B5EF4-FFF2-40B4-BE49-F238E27FC236}">
                  <a16:creationId xmlns:a16="http://schemas.microsoft.com/office/drawing/2014/main" id="{D55D9B98-6F54-B64B-B199-0EE5425DA689}"/>
                </a:ext>
              </a:extLst>
            </p:cNvPr>
            <p:cNvGrpSpPr>
              <a:grpSpLocks/>
            </p:cNvGrpSpPr>
            <p:nvPr/>
          </p:nvGrpSpPr>
          <p:grpSpPr bwMode="auto">
            <a:xfrm>
              <a:off x="3116898" y="3576186"/>
              <a:ext cx="152400" cy="304800"/>
              <a:chOff x="3264" y="3072"/>
              <a:chExt cx="96" cy="192"/>
            </a:xfrm>
          </p:grpSpPr>
          <p:sp>
            <p:nvSpPr>
              <p:cNvPr id="69" name="Line 17">
                <a:extLst>
                  <a:ext uri="{FF2B5EF4-FFF2-40B4-BE49-F238E27FC236}">
                    <a16:creationId xmlns:a16="http://schemas.microsoft.com/office/drawing/2014/main" id="{61484E59-2958-7F46-822F-DA28739EB8FE}"/>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0" name="Freeform 18">
                <a:extLst>
                  <a:ext uri="{FF2B5EF4-FFF2-40B4-BE49-F238E27FC236}">
                    <a16:creationId xmlns:a16="http://schemas.microsoft.com/office/drawing/2014/main" id="{50AEEAFE-11CD-324F-84E9-80B4BA7E9B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71" name="Group 210">
              <a:extLst>
                <a:ext uri="{FF2B5EF4-FFF2-40B4-BE49-F238E27FC236}">
                  <a16:creationId xmlns:a16="http://schemas.microsoft.com/office/drawing/2014/main" id="{12DEC5C5-C67E-5F46-ADDD-AD2B54D6C186}"/>
                </a:ext>
              </a:extLst>
            </p:cNvPr>
            <p:cNvGrpSpPr>
              <a:grpSpLocks/>
            </p:cNvGrpSpPr>
            <p:nvPr/>
          </p:nvGrpSpPr>
          <p:grpSpPr bwMode="auto">
            <a:xfrm rot="5400000">
              <a:off x="3399359" y="2517999"/>
              <a:ext cx="304800" cy="762000"/>
              <a:chOff x="3216" y="1728"/>
              <a:chExt cx="192" cy="480"/>
            </a:xfrm>
          </p:grpSpPr>
          <p:sp>
            <p:nvSpPr>
              <p:cNvPr id="72" name="Line 8">
                <a:extLst>
                  <a:ext uri="{FF2B5EF4-FFF2-40B4-BE49-F238E27FC236}">
                    <a16:creationId xmlns:a16="http://schemas.microsoft.com/office/drawing/2014/main" id="{995A4FFD-C544-754A-B110-3E3A655EC2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9">
                <a:extLst>
                  <a:ext uri="{FF2B5EF4-FFF2-40B4-BE49-F238E27FC236}">
                    <a16:creationId xmlns:a16="http://schemas.microsoft.com/office/drawing/2014/main" id="{AF29764E-67B7-7A43-BD3A-95B2BCD590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
                <a:extLst>
                  <a:ext uri="{FF2B5EF4-FFF2-40B4-BE49-F238E27FC236}">
                    <a16:creationId xmlns:a16="http://schemas.microsoft.com/office/drawing/2014/main" id="{6D5C3FDC-E3FD-064A-A603-69493AE19F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1">
                <a:extLst>
                  <a:ext uri="{FF2B5EF4-FFF2-40B4-BE49-F238E27FC236}">
                    <a16:creationId xmlns:a16="http://schemas.microsoft.com/office/drawing/2014/main" id="{3C07FC3C-B111-1C43-8305-F60AF60D8B0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6" name="Group 220">
              <a:extLst>
                <a:ext uri="{FF2B5EF4-FFF2-40B4-BE49-F238E27FC236}">
                  <a16:creationId xmlns:a16="http://schemas.microsoft.com/office/drawing/2014/main" id="{ED322A6E-08B7-AB47-ABAE-45DB1FABBA29}"/>
                </a:ext>
              </a:extLst>
            </p:cNvPr>
            <p:cNvGrpSpPr>
              <a:grpSpLocks/>
            </p:cNvGrpSpPr>
            <p:nvPr/>
          </p:nvGrpSpPr>
          <p:grpSpPr bwMode="auto">
            <a:xfrm>
              <a:off x="3858020" y="3553222"/>
              <a:ext cx="152400" cy="304800"/>
              <a:chOff x="3264" y="3072"/>
              <a:chExt cx="96" cy="192"/>
            </a:xfrm>
          </p:grpSpPr>
          <p:sp>
            <p:nvSpPr>
              <p:cNvPr id="77" name="Line 17">
                <a:extLst>
                  <a:ext uri="{FF2B5EF4-FFF2-40B4-BE49-F238E27FC236}">
                    <a16:creationId xmlns:a16="http://schemas.microsoft.com/office/drawing/2014/main" id="{D9B89BEB-ED83-2646-9AB2-2D0F2E36116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8" name="Freeform 18">
                <a:extLst>
                  <a:ext uri="{FF2B5EF4-FFF2-40B4-BE49-F238E27FC236}">
                    <a16:creationId xmlns:a16="http://schemas.microsoft.com/office/drawing/2014/main" id="{8F2178D5-FF8A-624B-A426-2A797BF2D7E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6" name="TextBox 5">
              <a:extLst>
                <a:ext uri="{FF2B5EF4-FFF2-40B4-BE49-F238E27FC236}">
                  <a16:creationId xmlns:a16="http://schemas.microsoft.com/office/drawing/2014/main" id="{9D39DD22-B733-B944-9902-FE5772E7AE2D}"/>
                </a:ext>
              </a:extLst>
            </p:cNvPr>
            <p:cNvSpPr txBox="1"/>
            <p:nvPr/>
          </p:nvSpPr>
          <p:spPr>
            <a:xfrm>
              <a:off x="3292105" y="2041746"/>
              <a:ext cx="664036" cy="338554"/>
            </a:xfrm>
            <a:prstGeom prst="rect">
              <a:avLst/>
            </a:prstGeom>
            <a:noFill/>
          </p:spPr>
          <p:txBody>
            <a:bodyPr wrap="square" rtlCol="0">
              <a:spAutoFit/>
            </a:bodyPr>
            <a:lstStyle/>
            <a:p>
              <a:r>
                <a:rPr lang="en-US" sz="1600" dirty="0"/>
                <a:t>15K</a:t>
              </a:r>
              <a:endParaRPr lang="en-US" dirty="0"/>
            </a:p>
          </p:txBody>
        </p:sp>
        <p:sp>
          <p:nvSpPr>
            <p:cNvPr id="80" name="TextBox 79">
              <a:extLst>
                <a:ext uri="{FF2B5EF4-FFF2-40B4-BE49-F238E27FC236}">
                  <a16:creationId xmlns:a16="http://schemas.microsoft.com/office/drawing/2014/main" id="{96018AEA-EE52-B948-AF2E-CE5A09A6C79E}"/>
                </a:ext>
              </a:extLst>
            </p:cNvPr>
            <p:cNvSpPr txBox="1"/>
            <p:nvPr/>
          </p:nvSpPr>
          <p:spPr>
            <a:xfrm>
              <a:off x="3994264" y="3082840"/>
              <a:ext cx="664036" cy="338554"/>
            </a:xfrm>
            <a:prstGeom prst="rect">
              <a:avLst/>
            </a:prstGeom>
            <a:noFill/>
          </p:spPr>
          <p:txBody>
            <a:bodyPr wrap="square" rtlCol="0">
              <a:spAutoFit/>
            </a:bodyPr>
            <a:lstStyle/>
            <a:p>
              <a:r>
                <a:rPr lang="en-US" sz="1600" dirty="0"/>
                <a:t>20K</a:t>
              </a:r>
              <a:endParaRPr lang="en-US" dirty="0"/>
            </a:p>
          </p:txBody>
        </p:sp>
        <p:sp>
          <p:nvSpPr>
            <p:cNvPr id="81" name="TextBox 80">
              <a:extLst>
                <a:ext uri="{FF2B5EF4-FFF2-40B4-BE49-F238E27FC236}">
                  <a16:creationId xmlns:a16="http://schemas.microsoft.com/office/drawing/2014/main" id="{992B9815-6C7C-A14B-99E5-09F3B5F0CAF6}"/>
                </a:ext>
              </a:extLst>
            </p:cNvPr>
            <p:cNvSpPr txBox="1"/>
            <p:nvPr/>
          </p:nvSpPr>
          <p:spPr>
            <a:xfrm>
              <a:off x="1643621" y="4004850"/>
              <a:ext cx="664036" cy="338554"/>
            </a:xfrm>
            <a:prstGeom prst="rect">
              <a:avLst/>
            </a:prstGeom>
            <a:noFill/>
          </p:spPr>
          <p:txBody>
            <a:bodyPr wrap="square" rtlCol="0">
              <a:spAutoFit/>
            </a:bodyPr>
            <a:lstStyle/>
            <a:p>
              <a:r>
                <a:rPr lang="en-US" sz="1600" dirty="0"/>
                <a:t>100K</a:t>
              </a:r>
              <a:endParaRPr lang="en-US" dirty="0"/>
            </a:p>
          </p:txBody>
        </p:sp>
        <p:sp>
          <p:nvSpPr>
            <p:cNvPr id="82" name="TextBox 81">
              <a:extLst>
                <a:ext uri="{FF2B5EF4-FFF2-40B4-BE49-F238E27FC236}">
                  <a16:creationId xmlns:a16="http://schemas.microsoft.com/office/drawing/2014/main" id="{73832FB0-A9DB-3343-BA5E-24D683CF808A}"/>
                </a:ext>
              </a:extLst>
            </p:cNvPr>
            <p:cNvSpPr txBox="1"/>
            <p:nvPr/>
          </p:nvSpPr>
          <p:spPr>
            <a:xfrm>
              <a:off x="1758443" y="2578974"/>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83" name="TextBox 82">
              <a:extLst>
                <a:ext uri="{FF2B5EF4-FFF2-40B4-BE49-F238E27FC236}">
                  <a16:creationId xmlns:a16="http://schemas.microsoft.com/office/drawing/2014/main" id="{402026AE-9124-5644-B0CB-12F2C07D0AC0}"/>
                </a:ext>
              </a:extLst>
            </p:cNvPr>
            <p:cNvSpPr txBox="1"/>
            <p:nvPr/>
          </p:nvSpPr>
          <p:spPr>
            <a:xfrm>
              <a:off x="3429291" y="2405009"/>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84" name="TextBox 83">
              <a:extLst>
                <a:ext uri="{FF2B5EF4-FFF2-40B4-BE49-F238E27FC236}">
                  <a16:creationId xmlns:a16="http://schemas.microsoft.com/office/drawing/2014/main" id="{00C83640-CAAF-A948-B1DF-B221A1DD37A2}"/>
                </a:ext>
              </a:extLst>
            </p:cNvPr>
            <p:cNvSpPr txBox="1"/>
            <p:nvPr/>
          </p:nvSpPr>
          <p:spPr>
            <a:xfrm>
              <a:off x="3036846" y="1376830"/>
              <a:ext cx="664036" cy="338554"/>
            </a:xfrm>
            <a:prstGeom prst="rect">
              <a:avLst/>
            </a:prstGeom>
            <a:noFill/>
          </p:spPr>
          <p:txBody>
            <a:bodyPr wrap="square" rtlCol="0">
              <a:spAutoFit/>
            </a:bodyPr>
            <a:lstStyle/>
            <a:p>
              <a:r>
                <a:rPr lang="en-US" sz="1600" dirty="0"/>
                <a:t>12V</a:t>
              </a:r>
              <a:endParaRPr lang="en-US" baseline="-25000" dirty="0"/>
            </a:p>
          </p:txBody>
        </p:sp>
      </p:grpSp>
      <p:grpSp>
        <p:nvGrpSpPr>
          <p:cNvPr id="2" name="Group 1">
            <a:extLst>
              <a:ext uri="{FF2B5EF4-FFF2-40B4-BE49-F238E27FC236}">
                <a16:creationId xmlns:a16="http://schemas.microsoft.com/office/drawing/2014/main" id="{97BD1463-8BA0-72FB-710F-7035AED89B2B}"/>
              </a:ext>
            </a:extLst>
          </p:cNvPr>
          <p:cNvGrpSpPr/>
          <p:nvPr/>
        </p:nvGrpSpPr>
        <p:grpSpPr>
          <a:xfrm>
            <a:off x="4346847" y="1690874"/>
            <a:ext cx="3680792" cy="3748586"/>
            <a:chOff x="7493995" y="1875445"/>
            <a:chExt cx="3680792" cy="3748586"/>
          </a:xfrm>
        </p:grpSpPr>
        <p:grpSp>
          <p:nvGrpSpPr>
            <p:cNvPr id="19" name="Group 210">
              <a:extLst>
                <a:ext uri="{FF2B5EF4-FFF2-40B4-BE49-F238E27FC236}">
                  <a16:creationId xmlns:a16="http://schemas.microsoft.com/office/drawing/2014/main" id="{4DC9476E-D52C-0C49-9562-E03AC712DC25}"/>
                </a:ext>
              </a:extLst>
            </p:cNvPr>
            <p:cNvGrpSpPr>
              <a:grpSpLocks/>
            </p:cNvGrpSpPr>
            <p:nvPr/>
          </p:nvGrpSpPr>
          <p:grpSpPr bwMode="auto">
            <a:xfrm>
              <a:off x="10246491" y="3239913"/>
              <a:ext cx="304800" cy="762000"/>
              <a:chOff x="3216" y="1728"/>
              <a:chExt cx="192" cy="480"/>
            </a:xfrm>
          </p:grpSpPr>
          <p:sp>
            <p:nvSpPr>
              <p:cNvPr id="20" name="Line 8">
                <a:extLst>
                  <a:ext uri="{FF2B5EF4-FFF2-40B4-BE49-F238E27FC236}">
                    <a16:creationId xmlns:a16="http://schemas.microsoft.com/office/drawing/2014/main" id="{D5C73383-602A-7048-BFF8-B541D705A3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1" name="Line 9">
                <a:extLst>
                  <a:ext uri="{FF2B5EF4-FFF2-40B4-BE49-F238E27FC236}">
                    <a16:creationId xmlns:a16="http://schemas.microsoft.com/office/drawing/2014/main" id="{42484082-33B9-D74F-B3F8-324EE5960E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2" name="Line 10">
                <a:extLst>
                  <a:ext uri="{FF2B5EF4-FFF2-40B4-BE49-F238E27FC236}">
                    <a16:creationId xmlns:a16="http://schemas.microsoft.com/office/drawing/2014/main" id="{447E6307-881D-3F42-A3A7-43A98AD172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3" name="Line 11">
                <a:extLst>
                  <a:ext uri="{FF2B5EF4-FFF2-40B4-BE49-F238E27FC236}">
                    <a16:creationId xmlns:a16="http://schemas.microsoft.com/office/drawing/2014/main" id="{F6559FB6-98DA-744E-B1F3-95D729C85B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cxnSp>
          <p:nvCxnSpPr>
            <p:cNvPr id="5" name="Straight Connector 4">
              <a:extLst>
                <a:ext uri="{FF2B5EF4-FFF2-40B4-BE49-F238E27FC236}">
                  <a16:creationId xmlns:a16="http://schemas.microsoft.com/office/drawing/2014/main" id="{02085C5B-3C8C-D140-939E-576E448446E5}"/>
                </a:ext>
              </a:extLst>
            </p:cNvPr>
            <p:cNvCxnSpPr/>
            <p:nvPr/>
          </p:nvCxnSpPr>
          <p:spPr>
            <a:xfrm>
              <a:off x="9634642" y="3387089"/>
              <a:ext cx="7619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220">
              <a:extLst>
                <a:ext uri="{FF2B5EF4-FFF2-40B4-BE49-F238E27FC236}">
                  <a16:creationId xmlns:a16="http://schemas.microsoft.com/office/drawing/2014/main" id="{2A9BB9E2-034F-C64D-9E8D-624218BB7895}"/>
                </a:ext>
              </a:extLst>
            </p:cNvPr>
            <p:cNvGrpSpPr>
              <a:grpSpLocks/>
            </p:cNvGrpSpPr>
            <p:nvPr/>
          </p:nvGrpSpPr>
          <p:grpSpPr bwMode="auto">
            <a:xfrm>
              <a:off x="7936657" y="4989379"/>
              <a:ext cx="152400" cy="304800"/>
              <a:chOff x="3264" y="3072"/>
              <a:chExt cx="96" cy="192"/>
            </a:xfrm>
          </p:grpSpPr>
          <p:sp>
            <p:nvSpPr>
              <p:cNvPr id="87" name="Line 17">
                <a:extLst>
                  <a:ext uri="{FF2B5EF4-FFF2-40B4-BE49-F238E27FC236}">
                    <a16:creationId xmlns:a16="http://schemas.microsoft.com/office/drawing/2014/main" id="{3F36A3F5-417E-C64D-A399-9E1FC870CDB6}"/>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8" name="Freeform 18">
                <a:extLst>
                  <a:ext uri="{FF2B5EF4-FFF2-40B4-BE49-F238E27FC236}">
                    <a16:creationId xmlns:a16="http://schemas.microsoft.com/office/drawing/2014/main" id="{9AEB3F37-1FDF-5F48-860A-65F942063D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89" name="Group 249">
              <a:extLst>
                <a:ext uri="{FF2B5EF4-FFF2-40B4-BE49-F238E27FC236}">
                  <a16:creationId xmlns:a16="http://schemas.microsoft.com/office/drawing/2014/main" id="{5F953C50-9BD2-604A-808E-A2038534C254}"/>
                </a:ext>
              </a:extLst>
            </p:cNvPr>
            <p:cNvGrpSpPr>
              <a:grpSpLocks/>
            </p:cNvGrpSpPr>
            <p:nvPr/>
          </p:nvGrpSpPr>
          <p:grpSpPr bwMode="auto">
            <a:xfrm>
              <a:off x="9535006" y="2265514"/>
              <a:ext cx="228600" cy="228600"/>
              <a:chOff x="1248" y="720"/>
              <a:chExt cx="96" cy="96"/>
            </a:xfrm>
          </p:grpSpPr>
          <p:sp>
            <p:nvSpPr>
              <p:cNvPr id="90" name="Oval 250">
                <a:extLst>
                  <a:ext uri="{FF2B5EF4-FFF2-40B4-BE49-F238E27FC236}">
                    <a16:creationId xmlns:a16="http://schemas.microsoft.com/office/drawing/2014/main" id="{26B9CE8C-5CB9-364F-AEF2-95111BCCBBBE}"/>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1" name="Rectangle 251">
                <a:extLst>
                  <a:ext uri="{FF2B5EF4-FFF2-40B4-BE49-F238E27FC236}">
                    <a16:creationId xmlns:a16="http://schemas.microsoft.com/office/drawing/2014/main" id="{F2A0F7A4-355E-1242-9C08-B918629EF5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92" name="Freeform 12">
              <a:extLst>
                <a:ext uri="{FF2B5EF4-FFF2-40B4-BE49-F238E27FC236}">
                  <a16:creationId xmlns:a16="http://schemas.microsoft.com/office/drawing/2014/main" id="{E2580514-A9C4-484D-BB0D-E76EB3076C7D}"/>
                </a:ext>
              </a:extLst>
            </p:cNvPr>
            <p:cNvSpPr>
              <a:spLocks noChangeAspect="1"/>
            </p:cNvSpPr>
            <p:nvPr/>
          </p:nvSpPr>
          <p:spPr bwMode="auto">
            <a:xfrm>
              <a:off x="9577563" y="46522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93" name="Group 92">
              <a:extLst>
                <a:ext uri="{FF2B5EF4-FFF2-40B4-BE49-F238E27FC236}">
                  <a16:creationId xmlns:a16="http://schemas.microsoft.com/office/drawing/2014/main" id="{B5836D62-9C78-7144-9A71-92D90767987A}"/>
                </a:ext>
              </a:extLst>
            </p:cNvPr>
            <p:cNvGrpSpPr/>
            <p:nvPr/>
          </p:nvGrpSpPr>
          <p:grpSpPr>
            <a:xfrm>
              <a:off x="8724919" y="2930911"/>
              <a:ext cx="929638" cy="1222177"/>
              <a:chOff x="5257801" y="2438400"/>
              <a:chExt cx="929638" cy="1222177"/>
            </a:xfrm>
          </p:grpSpPr>
          <p:cxnSp>
            <p:nvCxnSpPr>
              <p:cNvPr id="94" name="Straight Connector 93">
                <a:extLst>
                  <a:ext uri="{FF2B5EF4-FFF2-40B4-BE49-F238E27FC236}">
                    <a16:creationId xmlns:a16="http://schemas.microsoft.com/office/drawing/2014/main" id="{EA45B30B-CFB9-9A41-867C-D0A5EEA2A81F}"/>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4A13699B-27F4-7441-81F4-0090F9BE1213}"/>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D4510CF2-6F4D-484B-8A99-B286D07D464B}"/>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A962471B-9E9D-BC44-964F-C302A4E8194F}"/>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DACCAD77-041D-2349-9320-5DB330034B01}"/>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9" name="Straight Arrow Connector 98">
                <a:extLst>
                  <a:ext uri="{FF2B5EF4-FFF2-40B4-BE49-F238E27FC236}">
                    <a16:creationId xmlns:a16="http://schemas.microsoft.com/office/drawing/2014/main" id="{6FB2C0A4-F085-9C47-84A6-AD597BC44C3D}"/>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0" name="TextBox 99">
                <a:extLst>
                  <a:ext uri="{FF2B5EF4-FFF2-40B4-BE49-F238E27FC236}">
                    <a16:creationId xmlns:a16="http://schemas.microsoft.com/office/drawing/2014/main" id="{4CE0771B-87BC-984B-874B-B29A72250F92}"/>
                  </a:ext>
                </a:extLst>
              </p:cNvPr>
              <p:cNvSpPr txBox="1"/>
              <p:nvPr/>
            </p:nvSpPr>
            <p:spPr>
              <a:xfrm>
                <a:off x="5867400" y="25878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D</a:t>
                </a:r>
              </a:p>
            </p:txBody>
          </p:sp>
          <p:sp>
            <p:nvSpPr>
              <p:cNvPr id="101" name="TextBox 100">
                <a:extLst>
                  <a:ext uri="{FF2B5EF4-FFF2-40B4-BE49-F238E27FC236}">
                    <a16:creationId xmlns:a16="http://schemas.microsoft.com/office/drawing/2014/main" id="{F417B11C-27FF-684C-AED5-AFCC4DFDFB84}"/>
                  </a:ext>
                </a:extLst>
              </p:cNvPr>
              <p:cNvSpPr txBox="1"/>
              <p:nvPr/>
            </p:nvSpPr>
            <p:spPr>
              <a:xfrm>
                <a:off x="5943600" y="3352800"/>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S</a:t>
                </a:r>
              </a:p>
            </p:txBody>
          </p:sp>
          <p:sp>
            <p:nvSpPr>
              <p:cNvPr id="102" name="TextBox 101">
                <a:extLst>
                  <a:ext uri="{FF2B5EF4-FFF2-40B4-BE49-F238E27FC236}">
                    <a16:creationId xmlns:a16="http://schemas.microsoft.com/office/drawing/2014/main" id="{236DBCE1-646A-F74D-A8D8-0556FCF67302}"/>
                  </a:ext>
                </a:extLst>
              </p:cNvPr>
              <p:cNvSpPr txBox="1"/>
              <p:nvPr/>
            </p:nvSpPr>
            <p:spPr>
              <a:xfrm>
                <a:off x="5334001" y="28164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G</a:t>
                </a:r>
              </a:p>
            </p:txBody>
          </p:sp>
          <p:cxnSp>
            <p:nvCxnSpPr>
              <p:cNvPr id="103" name="Straight Connector 102">
                <a:extLst>
                  <a:ext uri="{FF2B5EF4-FFF2-40B4-BE49-F238E27FC236}">
                    <a16:creationId xmlns:a16="http://schemas.microsoft.com/office/drawing/2014/main" id="{87189BE0-9BF0-2A4D-B3DF-DA1034A4E9B7}"/>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13F76D74-16C5-6B41-8D79-5C22E5A1B66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E0E0E665-4C19-8842-A159-01D6EF7B381C}"/>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Arrow Connector 105">
                <a:extLst>
                  <a:ext uri="{FF2B5EF4-FFF2-40B4-BE49-F238E27FC236}">
                    <a16:creationId xmlns:a16="http://schemas.microsoft.com/office/drawing/2014/main" id="{6FA8EE12-FBD8-204A-BDCD-700A64B8B326}"/>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107" name="Group 210">
              <a:extLst>
                <a:ext uri="{FF2B5EF4-FFF2-40B4-BE49-F238E27FC236}">
                  <a16:creationId xmlns:a16="http://schemas.microsoft.com/office/drawing/2014/main" id="{369A576F-9E63-1847-8998-5DD0BF048624}"/>
                </a:ext>
              </a:extLst>
            </p:cNvPr>
            <p:cNvGrpSpPr>
              <a:grpSpLocks/>
            </p:cNvGrpSpPr>
            <p:nvPr/>
          </p:nvGrpSpPr>
          <p:grpSpPr bwMode="auto">
            <a:xfrm rot="5400000">
              <a:off x="8256696" y="3229736"/>
              <a:ext cx="304800" cy="762000"/>
              <a:chOff x="3216" y="1728"/>
              <a:chExt cx="192" cy="480"/>
            </a:xfrm>
          </p:grpSpPr>
          <p:sp>
            <p:nvSpPr>
              <p:cNvPr id="108" name="Line 8">
                <a:extLst>
                  <a:ext uri="{FF2B5EF4-FFF2-40B4-BE49-F238E27FC236}">
                    <a16:creationId xmlns:a16="http://schemas.microsoft.com/office/drawing/2014/main" id="{75F838C9-FEEB-A341-836C-166C5E11EEE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9" name="Line 9">
                <a:extLst>
                  <a:ext uri="{FF2B5EF4-FFF2-40B4-BE49-F238E27FC236}">
                    <a16:creationId xmlns:a16="http://schemas.microsoft.com/office/drawing/2014/main" id="{A8928894-B94E-904F-BB39-3FD411F0F9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0" name="Line 10">
                <a:extLst>
                  <a:ext uri="{FF2B5EF4-FFF2-40B4-BE49-F238E27FC236}">
                    <a16:creationId xmlns:a16="http://schemas.microsoft.com/office/drawing/2014/main" id="{6B2BF425-EA1C-FA4B-82EF-6C79686B86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1" name="Line 11">
                <a:extLst>
                  <a:ext uri="{FF2B5EF4-FFF2-40B4-BE49-F238E27FC236}">
                    <a16:creationId xmlns:a16="http://schemas.microsoft.com/office/drawing/2014/main" id="{EB5A492B-E3B4-C445-95C7-3B859BE744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12" name="Group 206">
              <a:extLst>
                <a:ext uri="{FF2B5EF4-FFF2-40B4-BE49-F238E27FC236}">
                  <a16:creationId xmlns:a16="http://schemas.microsoft.com/office/drawing/2014/main" id="{69089D07-01DE-3540-A903-E0442CAE0B1D}"/>
                </a:ext>
              </a:extLst>
            </p:cNvPr>
            <p:cNvGrpSpPr>
              <a:grpSpLocks/>
            </p:cNvGrpSpPr>
            <p:nvPr/>
          </p:nvGrpSpPr>
          <p:grpSpPr bwMode="auto">
            <a:xfrm>
              <a:off x="7869694" y="4317364"/>
              <a:ext cx="304800" cy="762000"/>
              <a:chOff x="4224" y="2400"/>
              <a:chExt cx="192" cy="480"/>
            </a:xfrm>
          </p:grpSpPr>
          <p:sp>
            <p:nvSpPr>
              <p:cNvPr id="113" name="Oval 20">
                <a:extLst>
                  <a:ext uri="{FF2B5EF4-FFF2-40B4-BE49-F238E27FC236}">
                    <a16:creationId xmlns:a16="http://schemas.microsoft.com/office/drawing/2014/main" id="{32106A6A-A364-4C43-B227-21C729B96360}"/>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14" name="Line 21">
                <a:extLst>
                  <a:ext uri="{FF2B5EF4-FFF2-40B4-BE49-F238E27FC236}">
                    <a16:creationId xmlns:a16="http://schemas.microsoft.com/office/drawing/2014/main" id="{F50F6319-3411-5545-A996-B230A9AD26CA}"/>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5" name="Line 22">
                <a:extLst>
                  <a:ext uri="{FF2B5EF4-FFF2-40B4-BE49-F238E27FC236}">
                    <a16:creationId xmlns:a16="http://schemas.microsoft.com/office/drawing/2014/main" id="{CBBDC2E0-23C2-9546-BFF2-7A5E5F60FD3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6" name="Line 23">
                <a:extLst>
                  <a:ext uri="{FF2B5EF4-FFF2-40B4-BE49-F238E27FC236}">
                    <a16:creationId xmlns:a16="http://schemas.microsoft.com/office/drawing/2014/main" id="{1D2E3EEE-5B71-3B4D-B82C-305B268B8B12}"/>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7" name="Line 24">
                <a:extLst>
                  <a:ext uri="{FF2B5EF4-FFF2-40B4-BE49-F238E27FC236}">
                    <a16:creationId xmlns:a16="http://schemas.microsoft.com/office/drawing/2014/main" id="{9D7627D8-DBED-2E47-AA7E-F8042563812F}"/>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8" name="Line 25">
                <a:extLst>
                  <a:ext uri="{FF2B5EF4-FFF2-40B4-BE49-F238E27FC236}">
                    <a16:creationId xmlns:a16="http://schemas.microsoft.com/office/drawing/2014/main" id="{1C3DCCBE-8FB7-0A48-AFB9-533F5A8D508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sp>
          <p:nvSpPr>
            <p:cNvPr id="119" name="Freeform 12">
              <a:extLst>
                <a:ext uri="{FF2B5EF4-FFF2-40B4-BE49-F238E27FC236}">
                  <a16:creationId xmlns:a16="http://schemas.microsoft.com/office/drawing/2014/main" id="{134B05A7-F9C9-A14F-BE4F-BB42ECF59833}"/>
                </a:ext>
              </a:extLst>
            </p:cNvPr>
            <p:cNvSpPr>
              <a:spLocks noChangeAspect="1"/>
            </p:cNvSpPr>
            <p:nvPr/>
          </p:nvSpPr>
          <p:spPr bwMode="auto">
            <a:xfrm>
              <a:off x="7951271" y="360211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20" name="Freeform 12">
              <a:extLst>
                <a:ext uri="{FF2B5EF4-FFF2-40B4-BE49-F238E27FC236}">
                  <a16:creationId xmlns:a16="http://schemas.microsoft.com/office/drawing/2014/main" id="{BF55EE82-AA4C-554E-9B8C-53ED502F0C50}"/>
                </a:ext>
              </a:extLst>
            </p:cNvPr>
            <p:cNvSpPr>
              <a:spLocks noChangeAspect="1"/>
            </p:cNvSpPr>
            <p:nvPr/>
          </p:nvSpPr>
          <p:spPr bwMode="auto">
            <a:xfrm>
              <a:off x="9567125" y="23119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21" name="Group 220">
              <a:extLst>
                <a:ext uri="{FF2B5EF4-FFF2-40B4-BE49-F238E27FC236}">
                  <a16:creationId xmlns:a16="http://schemas.microsoft.com/office/drawing/2014/main" id="{2F1E064F-2C41-AA40-9665-4A16A49B9115}"/>
                </a:ext>
              </a:extLst>
            </p:cNvPr>
            <p:cNvGrpSpPr>
              <a:grpSpLocks/>
            </p:cNvGrpSpPr>
            <p:nvPr/>
          </p:nvGrpSpPr>
          <p:grpSpPr bwMode="auto">
            <a:xfrm>
              <a:off x="10309996" y="4961637"/>
              <a:ext cx="152400" cy="304800"/>
              <a:chOff x="3264" y="3072"/>
              <a:chExt cx="96" cy="192"/>
            </a:xfrm>
          </p:grpSpPr>
          <p:sp>
            <p:nvSpPr>
              <p:cNvPr id="122" name="Line 17">
                <a:extLst>
                  <a:ext uri="{FF2B5EF4-FFF2-40B4-BE49-F238E27FC236}">
                    <a16:creationId xmlns:a16="http://schemas.microsoft.com/office/drawing/2014/main" id="{E0A89930-6FAE-1949-9F76-E466E4A06292}"/>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23" name="Freeform 18">
                <a:extLst>
                  <a:ext uri="{FF2B5EF4-FFF2-40B4-BE49-F238E27FC236}">
                    <a16:creationId xmlns:a16="http://schemas.microsoft.com/office/drawing/2014/main" id="{444AFEEE-010B-C34D-AA2F-EAD00E5D101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24" name="Group 210">
              <a:extLst>
                <a:ext uri="{FF2B5EF4-FFF2-40B4-BE49-F238E27FC236}">
                  <a16:creationId xmlns:a16="http://schemas.microsoft.com/office/drawing/2014/main" id="{62F71870-6BD6-174A-8B3A-8D9C0C42C46D}"/>
                </a:ext>
              </a:extLst>
            </p:cNvPr>
            <p:cNvGrpSpPr>
              <a:grpSpLocks/>
            </p:cNvGrpSpPr>
            <p:nvPr/>
          </p:nvGrpSpPr>
          <p:grpSpPr bwMode="auto">
            <a:xfrm rot="5400000">
              <a:off x="9871925" y="3915649"/>
              <a:ext cx="304800" cy="762000"/>
              <a:chOff x="3216" y="1728"/>
              <a:chExt cx="192" cy="480"/>
            </a:xfrm>
          </p:grpSpPr>
          <p:sp>
            <p:nvSpPr>
              <p:cNvPr id="125" name="Line 8">
                <a:extLst>
                  <a:ext uri="{FF2B5EF4-FFF2-40B4-BE49-F238E27FC236}">
                    <a16:creationId xmlns:a16="http://schemas.microsoft.com/office/drawing/2014/main" id="{1A98330D-A4CD-804A-A808-7E8FC3881F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6" name="Line 9">
                <a:extLst>
                  <a:ext uri="{FF2B5EF4-FFF2-40B4-BE49-F238E27FC236}">
                    <a16:creationId xmlns:a16="http://schemas.microsoft.com/office/drawing/2014/main" id="{FE03EFAB-3AEF-CF4A-847F-0A13A2E233E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7" name="Line 10">
                <a:extLst>
                  <a:ext uri="{FF2B5EF4-FFF2-40B4-BE49-F238E27FC236}">
                    <a16:creationId xmlns:a16="http://schemas.microsoft.com/office/drawing/2014/main" id="{722197AB-2014-514E-90B4-458262A0419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8" name="Line 11">
                <a:extLst>
                  <a:ext uri="{FF2B5EF4-FFF2-40B4-BE49-F238E27FC236}">
                    <a16:creationId xmlns:a16="http://schemas.microsoft.com/office/drawing/2014/main" id="{8238D5F5-ED0D-3443-B01F-361D0918F5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29" name="Group 220">
              <a:extLst>
                <a:ext uri="{FF2B5EF4-FFF2-40B4-BE49-F238E27FC236}">
                  <a16:creationId xmlns:a16="http://schemas.microsoft.com/office/drawing/2014/main" id="{D4517576-68D5-F744-B691-5C3E8D34BA3B}"/>
                </a:ext>
              </a:extLst>
            </p:cNvPr>
            <p:cNvGrpSpPr>
              <a:grpSpLocks/>
            </p:cNvGrpSpPr>
            <p:nvPr/>
          </p:nvGrpSpPr>
          <p:grpSpPr bwMode="auto">
            <a:xfrm>
              <a:off x="9581739" y="5319231"/>
              <a:ext cx="152400" cy="304800"/>
              <a:chOff x="3264" y="3072"/>
              <a:chExt cx="96" cy="192"/>
            </a:xfrm>
          </p:grpSpPr>
          <p:sp>
            <p:nvSpPr>
              <p:cNvPr id="130" name="Line 17">
                <a:extLst>
                  <a:ext uri="{FF2B5EF4-FFF2-40B4-BE49-F238E27FC236}">
                    <a16:creationId xmlns:a16="http://schemas.microsoft.com/office/drawing/2014/main" id="{7B7A918B-675A-5E4C-9849-EA6C3A6773FB}"/>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1" name="Freeform 18">
                <a:extLst>
                  <a:ext uri="{FF2B5EF4-FFF2-40B4-BE49-F238E27FC236}">
                    <a16:creationId xmlns:a16="http://schemas.microsoft.com/office/drawing/2014/main" id="{766F0B64-D138-0F4A-9E5C-92A25E98E82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32" name="TextBox 131">
              <a:extLst>
                <a:ext uri="{FF2B5EF4-FFF2-40B4-BE49-F238E27FC236}">
                  <a16:creationId xmlns:a16="http://schemas.microsoft.com/office/drawing/2014/main" id="{0A0C001E-EFF0-E44C-9E4C-D8BC3C407CA6}"/>
                </a:ext>
              </a:extLst>
            </p:cNvPr>
            <p:cNvSpPr txBox="1"/>
            <p:nvPr/>
          </p:nvSpPr>
          <p:spPr>
            <a:xfrm>
              <a:off x="9742332" y="2530103"/>
              <a:ext cx="664036" cy="338554"/>
            </a:xfrm>
            <a:prstGeom prst="rect">
              <a:avLst/>
            </a:prstGeom>
            <a:noFill/>
          </p:spPr>
          <p:txBody>
            <a:bodyPr wrap="square" rtlCol="0">
              <a:spAutoFit/>
            </a:bodyPr>
            <a:lstStyle/>
            <a:p>
              <a:r>
                <a:rPr lang="en-US" sz="1600" b="1" dirty="0"/>
                <a:t>15K</a:t>
              </a:r>
              <a:endParaRPr lang="en-US" b="1" dirty="0"/>
            </a:p>
          </p:txBody>
        </p:sp>
        <p:sp>
          <p:nvSpPr>
            <p:cNvPr id="133" name="TextBox 132">
              <a:extLst>
                <a:ext uri="{FF2B5EF4-FFF2-40B4-BE49-F238E27FC236}">
                  <a16:creationId xmlns:a16="http://schemas.microsoft.com/office/drawing/2014/main" id="{EE540A80-E426-EF45-B563-5FEF0265D201}"/>
                </a:ext>
              </a:extLst>
            </p:cNvPr>
            <p:cNvSpPr txBox="1"/>
            <p:nvPr/>
          </p:nvSpPr>
          <p:spPr>
            <a:xfrm>
              <a:off x="9713235" y="4918182"/>
              <a:ext cx="664036" cy="338554"/>
            </a:xfrm>
            <a:prstGeom prst="rect">
              <a:avLst/>
            </a:prstGeom>
            <a:noFill/>
          </p:spPr>
          <p:txBody>
            <a:bodyPr wrap="square" rtlCol="0">
              <a:spAutoFit/>
            </a:bodyPr>
            <a:lstStyle/>
            <a:p>
              <a:r>
                <a:rPr lang="en-US" sz="1600" b="1" dirty="0"/>
                <a:t>12K</a:t>
              </a:r>
              <a:endParaRPr lang="en-US" b="1" dirty="0"/>
            </a:p>
          </p:txBody>
        </p:sp>
        <p:sp>
          <p:nvSpPr>
            <p:cNvPr id="134" name="TextBox 133">
              <a:extLst>
                <a:ext uri="{FF2B5EF4-FFF2-40B4-BE49-F238E27FC236}">
                  <a16:creationId xmlns:a16="http://schemas.microsoft.com/office/drawing/2014/main" id="{E9A8F78E-7D0A-2D4C-8804-D7FB4046A689}"/>
                </a:ext>
              </a:extLst>
            </p:cNvPr>
            <p:cNvSpPr txBox="1"/>
            <p:nvPr/>
          </p:nvSpPr>
          <p:spPr>
            <a:xfrm>
              <a:off x="10458821" y="4474413"/>
              <a:ext cx="664036" cy="338554"/>
            </a:xfrm>
            <a:prstGeom prst="rect">
              <a:avLst/>
            </a:prstGeom>
            <a:noFill/>
          </p:spPr>
          <p:txBody>
            <a:bodyPr wrap="square" rtlCol="0">
              <a:spAutoFit/>
            </a:bodyPr>
            <a:lstStyle/>
            <a:p>
              <a:r>
                <a:rPr lang="en-US" sz="1600" b="1" dirty="0"/>
                <a:t>100K</a:t>
              </a:r>
              <a:endParaRPr lang="en-US" b="1" dirty="0"/>
            </a:p>
          </p:txBody>
        </p:sp>
        <p:sp>
          <p:nvSpPr>
            <p:cNvPr id="135" name="TextBox 134">
              <a:extLst>
                <a:ext uri="{FF2B5EF4-FFF2-40B4-BE49-F238E27FC236}">
                  <a16:creationId xmlns:a16="http://schemas.microsoft.com/office/drawing/2014/main" id="{880C31C3-7505-A442-B67D-A31CCF02079E}"/>
                </a:ext>
              </a:extLst>
            </p:cNvPr>
            <p:cNvSpPr txBox="1"/>
            <p:nvPr/>
          </p:nvSpPr>
          <p:spPr>
            <a:xfrm>
              <a:off x="8208670" y="3067331"/>
              <a:ext cx="664036" cy="338554"/>
            </a:xfrm>
            <a:prstGeom prst="rect">
              <a:avLst/>
            </a:prstGeom>
            <a:noFill/>
          </p:spPr>
          <p:txBody>
            <a:bodyPr wrap="square" rtlCol="0">
              <a:spAutoFit/>
            </a:bodyPr>
            <a:lstStyle/>
            <a:p>
              <a:r>
                <a:rPr lang="en-US" sz="1600" b="1" dirty="0"/>
                <a:t>C</a:t>
              </a:r>
              <a:r>
                <a:rPr lang="en-US" sz="1600" b="1" baseline="-25000" dirty="0"/>
                <a:t>1</a:t>
              </a:r>
              <a:endParaRPr lang="en-US" b="1" baseline="-25000" dirty="0"/>
            </a:p>
          </p:txBody>
        </p:sp>
        <p:sp>
          <p:nvSpPr>
            <p:cNvPr id="136" name="TextBox 135">
              <a:extLst>
                <a:ext uri="{FF2B5EF4-FFF2-40B4-BE49-F238E27FC236}">
                  <a16:creationId xmlns:a16="http://schemas.microsoft.com/office/drawing/2014/main" id="{A7861A3A-A74B-0A46-9709-64B4A4EBB7B1}"/>
                </a:ext>
              </a:extLst>
            </p:cNvPr>
            <p:cNvSpPr txBox="1"/>
            <p:nvPr/>
          </p:nvSpPr>
          <p:spPr>
            <a:xfrm>
              <a:off x="10510751" y="3523634"/>
              <a:ext cx="664036" cy="338554"/>
            </a:xfrm>
            <a:prstGeom prst="rect">
              <a:avLst/>
            </a:prstGeom>
            <a:noFill/>
          </p:spPr>
          <p:txBody>
            <a:bodyPr wrap="square" rtlCol="0">
              <a:spAutoFit/>
            </a:bodyPr>
            <a:lstStyle/>
            <a:p>
              <a:r>
                <a:rPr lang="en-US" sz="1600" b="1" dirty="0"/>
                <a:t>C</a:t>
              </a:r>
              <a:r>
                <a:rPr lang="en-US" sz="1600" b="1" baseline="-25000" dirty="0"/>
                <a:t>2</a:t>
              </a:r>
              <a:endParaRPr lang="en-US" b="1" baseline="-25000" dirty="0"/>
            </a:p>
          </p:txBody>
        </p:sp>
        <p:sp>
          <p:nvSpPr>
            <p:cNvPr id="137" name="TextBox 136">
              <a:extLst>
                <a:ext uri="{FF2B5EF4-FFF2-40B4-BE49-F238E27FC236}">
                  <a16:creationId xmlns:a16="http://schemas.microsoft.com/office/drawing/2014/main" id="{82FA968F-6394-7C48-8025-4CBEAAB9DEAC}"/>
                </a:ext>
              </a:extLst>
            </p:cNvPr>
            <p:cNvSpPr txBox="1"/>
            <p:nvPr/>
          </p:nvSpPr>
          <p:spPr>
            <a:xfrm>
              <a:off x="9683623" y="1875445"/>
              <a:ext cx="664036" cy="338554"/>
            </a:xfrm>
            <a:prstGeom prst="rect">
              <a:avLst/>
            </a:prstGeom>
            <a:noFill/>
          </p:spPr>
          <p:txBody>
            <a:bodyPr wrap="square" rtlCol="0">
              <a:spAutoFit/>
            </a:bodyPr>
            <a:lstStyle/>
            <a:p>
              <a:r>
                <a:rPr lang="en-US" sz="1600" b="1" dirty="0"/>
                <a:t>12V</a:t>
              </a:r>
              <a:endParaRPr lang="en-US" b="1" baseline="-25000" dirty="0"/>
            </a:p>
          </p:txBody>
        </p:sp>
        <p:sp>
          <p:nvSpPr>
            <p:cNvPr id="138" name="Freeform 12">
              <a:extLst>
                <a:ext uri="{FF2B5EF4-FFF2-40B4-BE49-F238E27FC236}">
                  <a16:creationId xmlns:a16="http://schemas.microsoft.com/office/drawing/2014/main" id="{DE310432-27B5-DB44-9EC4-A5210B2E2231}"/>
                </a:ext>
              </a:extLst>
            </p:cNvPr>
            <p:cNvSpPr>
              <a:spLocks noChangeAspect="1"/>
            </p:cNvSpPr>
            <p:nvPr/>
          </p:nvSpPr>
          <p:spPr bwMode="auto">
            <a:xfrm>
              <a:off x="8642289" y="35916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39" name="Freeform 12">
              <a:extLst>
                <a:ext uri="{FF2B5EF4-FFF2-40B4-BE49-F238E27FC236}">
                  <a16:creationId xmlns:a16="http://schemas.microsoft.com/office/drawing/2014/main" id="{032370C8-95AE-9545-8E79-9B36B34DF071}"/>
                </a:ext>
              </a:extLst>
            </p:cNvPr>
            <p:cNvSpPr>
              <a:spLocks noChangeAspect="1"/>
            </p:cNvSpPr>
            <p:nvPr/>
          </p:nvSpPr>
          <p:spPr bwMode="auto">
            <a:xfrm>
              <a:off x="8644377" y="28422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40" name="Group 249">
              <a:extLst>
                <a:ext uri="{FF2B5EF4-FFF2-40B4-BE49-F238E27FC236}">
                  <a16:creationId xmlns:a16="http://schemas.microsoft.com/office/drawing/2014/main" id="{49FE8C5A-4E33-C94C-B646-8B3F01B57713}"/>
                </a:ext>
              </a:extLst>
            </p:cNvPr>
            <p:cNvGrpSpPr>
              <a:grpSpLocks/>
            </p:cNvGrpSpPr>
            <p:nvPr/>
          </p:nvGrpSpPr>
          <p:grpSpPr bwMode="auto">
            <a:xfrm>
              <a:off x="8613560" y="3494369"/>
              <a:ext cx="228600" cy="228600"/>
              <a:chOff x="1248" y="720"/>
              <a:chExt cx="96" cy="96"/>
            </a:xfrm>
          </p:grpSpPr>
          <p:sp>
            <p:nvSpPr>
              <p:cNvPr id="141" name="Oval 250">
                <a:extLst>
                  <a:ext uri="{FF2B5EF4-FFF2-40B4-BE49-F238E27FC236}">
                    <a16:creationId xmlns:a16="http://schemas.microsoft.com/office/drawing/2014/main" id="{9A5C6BCF-FFD3-E342-BEF0-B6F9BAB94E9C}"/>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2" name="Rectangle 251">
                <a:extLst>
                  <a:ext uri="{FF2B5EF4-FFF2-40B4-BE49-F238E27FC236}">
                    <a16:creationId xmlns:a16="http://schemas.microsoft.com/office/drawing/2014/main" id="{239826A5-147B-B747-AB8A-3535382ADF4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43" name="Straight Connector 142">
              <a:extLst>
                <a:ext uri="{FF2B5EF4-FFF2-40B4-BE49-F238E27FC236}">
                  <a16:creationId xmlns:a16="http://schemas.microsoft.com/office/drawing/2014/main" id="{F4887DFE-068C-F347-BDCD-D9C8AA83662B}"/>
                </a:ext>
              </a:extLst>
            </p:cNvPr>
            <p:cNvCxnSpPr>
              <a:cxnSpLocks/>
            </p:cNvCxnSpPr>
            <p:nvPr/>
          </p:nvCxnSpPr>
          <p:spPr>
            <a:xfrm>
              <a:off x="8712566" y="2393279"/>
              <a:ext cx="16824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F9A003-5F96-4349-B9BC-1ADE7A5B4A32}"/>
                </a:ext>
              </a:extLst>
            </p:cNvPr>
            <p:cNvCxnSpPr>
              <a:cxnSpLocks/>
            </p:cNvCxnSpPr>
            <p:nvPr/>
          </p:nvCxnSpPr>
          <p:spPr>
            <a:xfrm flipV="1">
              <a:off x="8720577" y="2373741"/>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220">
              <a:extLst>
                <a:ext uri="{FF2B5EF4-FFF2-40B4-BE49-F238E27FC236}">
                  <a16:creationId xmlns:a16="http://schemas.microsoft.com/office/drawing/2014/main" id="{890B4235-554A-A342-A2ED-E2BED3DABF04}"/>
                </a:ext>
              </a:extLst>
            </p:cNvPr>
            <p:cNvGrpSpPr>
              <a:grpSpLocks/>
            </p:cNvGrpSpPr>
            <p:nvPr/>
          </p:nvGrpSpPr>
          <p:grpSpPr bwMode="auto">
            <a:xfrm>
              <a:off x="8642289" y="4254521"/>
              <a:ext cx="152400" cy="304800"/>
              <a:chOff x="3264" y="3072"/>
              <a:chExt cx="96" cy="192"/>
            </a:xfrm>
          </p:grpSpPr>
          <p:sp>
            <p:nvSpPr>
              <p:cNvPr id="148" name="Line 17">
                <a:extLst>
                  <a:ext uri="{FF2B5EF4-FFF2-40B4-BE49-F238E27FC236}">
                    <a16:creationId xmlns:a16="http://schemas.microsoft.com/office/drawing/2014/main" id="{68D0AC82-DB99-2D43-881D-889C1BD27327}"/>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9" name="Freeform 18">
                <a:extLst>
                  <a:ext uri="{FF2B5EF4-FFF2-40B4-BE49-F238E27FC236}">
                    <a16:creationId xmlns:a16="http://schemas.microsoft.com/office/drawing/2014/main" id="{9A8C4C54-F4E0-8D4A-B1F1-6CB33ACD20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50" name="Freeform 12">
              <a:extLst>
                <a:ext uri="{FF2B5EF4-FFF2-40B4-BE49-F238E27FC236}">
                  <a16:creationId xmlns:a16="http://schemas.microsoft.com/office/drawing/2014/main" id="{1E7264B4-BC57-764B-B1D8-71861DC5AD9C}"/>
                </a:ext>
              </a:extLst>
            </p:cNvPr>
            <p:cNvSpPr>
              <a:spLocks noChangeAspect="1"/>
            </p:cNvSpPr>
            <p:nvPr/>
          </p:nvSpPr>
          <p:spPr bwMode="auto">
            <a:xfrm>
              <a:off x="10324949" y="26313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cxnSp>
          <p:nvCxnSpPr>
            <p:cNvPr id="153" name="Straight Connector 152">
              <a:extLst>
                <a:ext uri="{FF2B5EF4-FFF2-40B4-BE49-F238E27FC236}">
                  <a16:creationId xmlns:a16="http://schemas.microsoft.com/office/drawing/2014/main" id="{B45F98B0-81E8-AB4B-8285-B693B5ABFDC3}"/>
                </a:ext>
              </a:extLst>
            </p:cNvPr>
            <p:cNvCxnSpPr>
              <a:cxnSpLocks/>
            </p:cNvCxnSpPr>
            <p:nvPr/>
          </p:nvCxnSpPr>
          <p:spPr>
            <a:xfrm flipV="1">
              <a:off x="10401149" y="2373813"/>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5C120EE-3FEB-D34E-9E95-780933AF4ABA}"/>
                </a:ext>
              </a:extLst>
            </p:cNvPr>
            <p:cNvCxnSpPr>
              <a:cxnSpLocks/>
            </p:cNvCxnSpPr>
            <p:nvPr/>
          </p:nvCxnSpPr>
          <p:spPr>
            <a:xfrm flipV="1">
              <a:off x="9639151" y="2039715"/>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Group 249">
              <a:extLst>
                <a:ext uri="{FF2B5EF4-FFF2-40B4-BE49-F238E27FC236}">
                  <a16:creationId xmlns:a16="http://schemas.microsoft.com/office/drawing/2014/main" id="{6149A495-8F8F-4744-9811-2DC5FB243C81}"/>
                </a:ext>
              </a:extLst>
            </p:cNvPr>
            <p:cNvGrpSpPr>
              <a:grpSpLocks/>
            </p:cNvGrpSpPr>
            <p:nvPr/>
          </p:nvGrpSpPr>
          <p:grpSpPr bwMode="auto">
            <a:xfrm>
              <a:off x="9526584" y="1954452"/>
              <a:ext cx="228600" cy="228600"/>
              <a:chOff x="1248" y="720"/>
              <a:chExt cx="96" cy="96"/>
            </a:xfrm>
          </p:grpSpPr>
          <p:sp>
            <p:nvSpPr>
              <p:cNvPr id="156" name="Oval 250">
                <a:extLst>
                  <a:ext uri="{FF2B5EF4-FFF2-40B4-BE49-F238E27FC236}">
                    <a16:creationId xmlns:a16="http://schemas.microsoft.com/office/drawing/2014/main" id="{2C0D316D-16CC-0D44-8061-60B4E3CDCBA2}"/>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7" name="Rectangle 251">
                <a:extLst>
                  <a:ext uri="{FF2B5EF4-FFF2-40B4-BE49-F238E27FC236}">
                    <a16:creationId xmlns:a16="http://schemas.microsoft.com/office/drawing/2014/main" id="{B13AFE43-21DB-F442-A0E7-607616FA102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58" name="Straight Connector 157">
              <a:extLst>
                <a:ext uri="{FF2B5EF4-FFF2-40B4-BE49-F238E27FC236}">
                  <a16:creationId xmlns:a16="http://schemas.microsoft.com/office/drawing/2014/main" id="{15A3F28F-B6CF-DA4E-A6BA-CC6574403F43}"/>
                </a:ext>
              </a:extLst>
            </p:cNvPr>
            <p:cNvCxnSpPr>
              <a:cxnSpLocks/>
            </p:cNvCxnSpPr>
            <p:nvPr/>
          </p:nvCxnSpPr>
          <p:spPr>
            <a:xfrm flipV="1">
              <a:off x="9648675" y="3954105"/>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Freeform 12">
              <a:extLst>
                <a:ext uri="{FF2B5EF4-FFF2-40B4-BE49-F238E27FC236}">
                  <a16:creationId xmlns:a16="http://schemas.microsoft.com/office/drawing/2014/main" id="{674E8419-9860-B84E-B046-483E3C8C444B}"/>
                </a:ext>
              </a:extLst>
            </p:cNvPr>
            <p:cNvSpPr>
              <a:spLocks noChangeAspect="1"/>
            </p:cNvSpPr>
            <p:nvPr/>
          </p:nvSpPr>
          <p:spPr bwMode="auto">
            <a:xfrm>
              <a:off x="10318685" y="42910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60" name="Group 220">
              <a:extLst>
                <a:ext uri="{FF2B5EF4-FFF2-40B4-BE49-F238E27FC236}">
                  <a16:creationId xmlns:a16="http://schemas.microsoft.com/office/drawing/2014/main" id="{7A6660C0-E0C2-5749-8E50-92EF9C80DCF8}"/>
                </a:ext>
              </a:extLst>
            </p:cNvPr>
            <p:cNvGrpSpPr>
              <a:grpSpLocks/>
            </p:cNvGrpSpPr>
            <p:nvPr/>
          </p:nvGrpSpPr>
          <p:grpSpPr bwMode="auto">
            <a:xfrm>
              <a:off x="10322861" y="3768095"/>
              <a:ext cx="152400" cy="304800"/>
              <a:chOff x="3264" y="3072"/>
              <a:chExt cx="96" cy="192"/>
            </a:xfrm>
          </p:grpSpPr>
          <p:sp>
            <p:nvSpPr>
              <p:cNvPr id="161" name="Line 17">
                <a:extLst>
                  <a:ext uri="{FF2B5EF4-FFF2-40B4-BE49-F238E27FC236}">
                    <a16:creationId xmlns:a16="http://schemas.microsoft.com/office/drawing/2014/main" id="{AD1403ED-B424-DF4C-A208-CE220CBD4F3A}"/>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2" name="Freeform 18">
                <a:extLst>
                  <a:ext uri="{FF2B5EF4-FFF2-40B4-BE49-F238E27FC236}">
                    <a16:creationId xmlns:a16="http://schemas.microsoft.com/office/drawing/2014/main" id="{16ABB27B-DC96-2844-A202-86FAB994F0B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63" name="TextBox 162">
              <a:extLst>
                <a:ext uri="{FF2B5EF4-FFF2-40B4-BE49-F238E27FC236}">
                  <a16:creationId xmlns:a16="http://schemas.microsoft.com/office/drawing/2014/main" id="{9075B7B4-02A3-A24E-B0DC-305FD35D47E9}"/>
                </a:ext>
              </a:extLst>
            </p:cNvPr>
            <p:cNvSpPr txBox="1"/>
            <p:nvPr/>
          </p:nvSpPr>
          <p:spPr>
            <a:xfrm>
              <a:off x="10483454" y="2732607"/>
              <a:ext cx="664036" cy="338554"/>
            </a:xfrm>
            <a:prstGeom prst="rect">
              <a:avLst/>
            </a:prstGeom>
            <a:noFill/>
          </p:spPr>
          <p:txBody>
            <a:bodyPr wrap="square" rtlCol="0">
              <a:spAutoFit/>
            </a:bodyPr>
            <a:lstStyle/>
            <a:p>
              <a:r>
                <a:rPr lang="en-US" sz="1600" b="1" dirty="0"/>
                <a:t>22K</a:t>
              </a:r>
              <a:endParaRPr lang="en-US" b="1" dirty="0"/>
            </a:p>
          </p:txBody>
        </p:sp>
        <p:sp>
          <p:nvSpPr>
            <p:cNvPr id="164" name="TextBox 163">
              <a:extLst>
                <a:ext uri="{FF2B5EF4-FFF2-40B4-BE49-F238E27FC236}">
                  <a16:creationId xmlns:a16="http://schemas.microsoft.com/office/drawing/2014/main" id="{52ACBDF9-7092-EA45-95F2-5B732396E688}"/>
                </a:ext>
              </a:extLst>
            </p:cNvPr>
            <p:cNvSpPr txBox="1"/>
            <p:nvPr/>
          </p:nvSpPr>
          <p:spPr>
            <a:xfrm>
              <a:off x="8767471" y="2872121"/>
              <a:ext cx="664036" cy="338554"/>
            </a:xfrm>
            <a:prstGeom prst="rect">
              <a:avLst/>
            </a:prstGeom>
            <a:noFill/>
          </p:spPr>
          <p:txBody>
            <a:bodyPr wrap="square" rtlCol="0">
              <a:spAutoFit/>
            </a:bodyPr>
            <a:lstStyle/>
            <a:p>
              <a:r>
                <a:rPr lang="en-US" sz="1600" b="1" dirty="0"/>
                <a:t>2.2M</a:t>
              </a:r>
              <a:endParaRPr lang="en-US" b="1" dirty="0"/>
            </a:p>
          </p:txBody>
        </p:sp>
        <p:sp>
          <p:nvSpPr>
            <p:cNvPr id="165" name="TextBox 164">
              <a:extLst>
                <a:ext uri="{FF2B5EF4-FFF2-40B4-BE49-F238E27FC236}">
                  <a16:creationId xmlns:a16="http://schemas.microsoft.com/office/drawing/2014/main" id="{B7CFA4C3-4E2F-F04B-804B-8F8E648A935D}"/>
                </a:ext>
              </a:extLst>
            </p:cNvPr>
            <p:cNvSpPr txBox="1"/>
            <p:nvPr/>
          </p:nvSpPr>
          <p:spPr>
            <a:xfrm>
              <a:off x="8744507" y="4001549"/>
              <a:ext cx="664036" cy="338554"/>
            </a:xfrm>
            <a:prstGeom prst="rect">
              <a:avLst/>
            </a:prstGeom>
            <a:noFill/>
          </p:spPr>
          <p:txBody>
            <a:bodyPr wrap="square" rtlCol="0">
              <a:spAutoFit/>
            </a:bodyPr>
            <a:lstStyle/>
            <a:p>
              <a:r>
                <a:rPr lang="en-US" sz="1600" b="1" dirty="0"/>
                <a:t>1.5M</a:t>
              </a:r>
              <a:endParaRPr lang="en-US" b="1" dirty="0"/>
            </a:p>
          </p:txBody>
        </p:sp>
        <p:sp>
          <p:nvSpPr>
            <p:cNvPr id="166" name="TextBox 165">
              <a:extLst>
                <a:ext uri="{FF2B5EF4-FFF2-40B4-BE49-F238E27FC236}">
                  <a16:creationId xmlns:a16="http://schemas.microsoft.com/office/drawing/2014/main" id="{4AD43C36-8DE9-2A41-8725-77D847F3E56E}"/>
                </a:ext>
              </a:extLst>
            </p:cNvPr>
            <p:cNvSpPr txBox="1"/>
            <p:nvPr/>
          </p:nvSpPr>
          <p:spPr>
            <a:xfrm>
              <a:off x="7493995" y="3878377"/>
              <a:ext cx="664036" cy="338554"/>
            </a:xfrm>
            <a:prstGeom prst="rect">
              <a:avLst/>
            </a:prstGeom>
            <a:noFill/>
          </p:spPr>
          <p:txBody>
            <a:bodyPr wrap="square" rtlCol="0">
              <a:spAutoFit/>
            </a:bodyPr>
            <a:lstStyle/>
            <a:p>
              <a:r>
                <a:rPr lang="en-US" sz="1600" b="1" dirty="0"/>
                <a:t>2K</a:t>
              </a:r>
              <a:endParaRPr lang="en-US" b="1" dirty="0"/>
            </a:p>
          </p:txBody>
        </p:sp>
        <p:grpSp>
          <p:nvGrpSpPr>
            <p:cNvPr id="167" name="Group 249">
              <a:extLst>
                <a:ext uri="{FF2B5EF4-FFF2-40B4-BE49-F238E27FC236}">
                  <a16:creationId xmlns:a16="http://schemas.microsoft.com/office/drawing/2014/main" id="{03F683E8-0210-D94D-8C15-708E0342FB5E}"/>
                </a:ext>
              </a:extLst>
            </p:cNvPr>
            <p:cNvGrpSpPr>
              <a:grpSpLocks/>
            </p:cNvGrpSpPr>
            <p:nvPr/>
          </p:nvGrpSpPr>
          <p:grpSpPr bwMode="auto">
            <a:xfrm>
              <a:off x="10731168" y="4186168"/>
              <a:ext cx="228600" cy="228600"/>
              <a:chOff x="1248" y="720"/>
              <a:chExt cx="96" cy="96"/>
            </a:xfrm>
          </p:grpSpPr>
          <p:sp>
            <p:nvSpPr>
              <p:cNvPr id="168" name="Oval 250">
                <a:extLst>
                  <a:ext uri="{FF2B5EF4-FFF2-40B4-BE49-F238E27FC236}">
                    <a16:creationId xmlns:a16="http://schemas.microsoft.com/office/drawing/2014/main" id="{708057B9-06BF-534B-9CFA-9615FAF94A13}"/>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9" name="Rectangle 251">
                <a:extLst>
                  <a:ext uri="{FF2B5EF4-FFF2-40B4-BE49-F238E27FC236}">
                    <a16:creationId xmlns:a16="http://schemas.microsoft.com/office/drawing/2014/main" id="{C48AAA31-81C5-C74C-8274-EEA9673CAAD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70" name="Straight Connector 169">
              <a:extLst>
                <a:ext uri="{FF2B5EF4-FFF2-40B4-BE49-F238E27FC236}">
                  <a16:creationId xmlns:a16="http://schemas.microsoft.com/office/drawing/2014/main" id="{126FBAE5-87F1-4F44-B0E2-B431D6DCE8A2}"/>
                </a:ext>
              </a:extLst>
            </p:cNvPr>
            <p:cNvCxnSpPr>
              <a:cxnSpLocks/>
            </p:cNvCxnSpPr>
            <p:nvPr/>
          </p:nvCxnSpPr>
          <p:spPr>
            <a:xfrm>
              <a:off x="10358613" y="4289528"/>
              <a:ext cx="472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2" name="Group 249">
              <a:extLst>
                <a:ext uri="{FF2B5EF4-FFF2-40B4-BE49-F238E27FC236}">
                  <a16:creationId xmlns:a16="http://schemas.microsoft.com/office/drawing/2014/main" id="{5E246079-9012-0C4C-9D79-C9E291BA4D47}"/>
                </a:ext>
              </a:extLst>
            </p:cNvPr>
            <p:cNvGrpSpPr>
              <a:grpSpLocks/>
            </p:cNvGrpSpPr>
            <p:nvPr/>
          </p:nvGrpSpPr>
          <p:grpSpPr bwMode="auto">
            <a:xfrm>
              <a:off x="10282320" y="4188256"/>
              <a:ext cx="228600" cy="228600"/>
              <a:chOff x="1248" y="720"/>
              <a:chExt cx="96" cy="96"/>
            </a:xfrm>
          </p:grpSpPr>
          <p:sp>
            <p:nvSpPr>
              <p:cNvPr id="173" name="Oval 250">
                <a:extLst>
                  <a:ext uri="{FF2B5EF4-FFF2-40B4-BE49-F238E27FC236}">
                    <a16:creationId xmlns:a16="http://schemas.microsoft.com/office/drawing/2014/main" id="{0A43B2DF-19A3-B547-84E2-B610602F77C9}"/>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4" name="Rectangle 251">
                <a:extLst>
                  <a:ext uri="{FF2B5EF4-FFF2-40B4-BE49-F238E27FC236}">
                    <a16:creationId xmlns:a16="http://schemas.microsoft.com/office/drawing/2014/main" id="{63482B58-9359-0243-891D-70AC76F1368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5" name="Group 249">
              <a:extLst>
                <a:ext uri="{FF2B5EF4-FFF2-40B4-BE49-F238E27FC236}">
                  <a16:creationId xmlns:a16="http://schemas.microsoft.com/office/drawing/2014/main" id="{AB941EDD-B528-3442-97C7-6E02270BF73D}"/>
                </a:ext>
              </a:extLst>
            </p:cNvPr>
            <p:cNvGrpSpPr>
              <a:grpSpLocks/>
            </p:cNvGrpSpPr>
            <p:nvPr/>
          </p:nvGrpSpPr>
          <p:grpSpPr bwMode="auto">
            <a:xfrm>
              <a:off x="9532848" y="4177818"/>
              <a:ext cx="228600" cy="228600"/>
              <a:chOff x="1248" y="720"/>
              <a:chExt cx="96" cy="96"/>
            </a:xfrm>
          </p:grpSpPr>
          <p:sp>
            <p:nvSpPr>
              <p:cNvPr id="176" name="Oval 250">
                <a:extLst>
                  <a:ext uri="{FF2B5EF4-FFF2-40B4-BE49-F238E27FC236}">
                    <a16:creationId xmlns:a16="http://schemas.microsoft.com/office/drawing/2014/main" id="{B0D95AA1-19E1-FF49-B436-094C27BAC46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7" name="Rectangle 251">
                <a:extLst>
                  <a:ext uri="{FF2B5EF4-FFF2-40B4-BE49-F238E27FC236}">
                    <a16:creationId xmlns:a16="http://schemas.microsoft.com/office/drawing/2014/main" id="{85BD8E44-03D7-C64C-B195-D7E91A24EE0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8" name="Group 249">
              <a:extLst>
                <a:ext uri="{FF2B5EF4-FFF2-40B4-BE49-F238E27FC236}">
                  <a16:creationId xmlns:a16="http://schemas.microsoft.com/office/drawing/2014/main" id="{A0AA60E3-32E7-FF48-AF24-6D4595E2BFE3}"/>
                </a:ext>
              </a:extLst>
            </p:cNvPr>
            <p:cNvGrpSpPr>
              <a:grpSpLocks/>
            </p:cNvGrpSpPr>
            <p:nvPr/>
          </p:nvGrpSpPr>
          <p:grpSpPr bwMode="auto">
            <a:xfrm>
              <a:off x="10282320" y="3273858"/>
              <a:ext cx="228600" cy="228600"/>
              <a:chOff x="1248" y="720"/>
              <a:chExt cx="96" cy="96"/>
            </a:xfrm>
          </p:grpSpPr>
          <p:sp>
            <p:nvSpPr>
              <p:cNvPr id="179" name="Oval 250">
                <a:extLst>
                  <a:ext uri="{FF2B5EF4-FFF2-40B4-BE49-F238E27FC236}">
                    <a16:creationId xmlns:a16="http://schemas.microsoft.com/office/drawing/2014/main" id="{3E713D23-A0CC-5848-B2D0-14B5334C464F}"/>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0" name="Rectangle 251">
                <a:extLst>
                  <a:ext uri="{FF2B5EF4-FFF2-40B4-BE49-F238E27FC236}">
                    <a16:creationId xmlns:a16="http://schemas.microsoft.com/office/drawing/2014/main" id="{C7399483-1986-8B46-9898-C81AF03784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grpSp>
        <p:nvGrpSpPr>
          <p:cNvPr id="4" name="Group 3">
            <a:extLst>
              <a:ext uri="{FF2B5EF4-FFF2-40B4-BE49-F238E27FC236}">
                <a16:creationId xmlns:a16="http://schemas.microsoft.com/office/drawing/2014/main" id="{B6B743CA-876E-04A5-216D-D4FD5A0F711A}"/>
              </a:ext>
            </a:extLst>
          </p:cNvPr>
          <p:cNvGrpSpPr/>
          <p:nvPr/>
        </p:nvGrpSpPr>
        <p:grpSpPr>
          <a:xfrm>
            <a:off x="8716421" y="1836403"/>
            <a:ext cx="3338270" cy="3748586"/>
            <a:chOff x="7883002" y="1199038"/>
            <a:chExt cx="3338270" cy="3748586"/>
          </a:xfrm>
        </p:grpSpPr>
        <p:grpSp>
          <p:nvGrpSpPr>
            <p:cNvPr id="8" name="Group 210">
              <a:extLst>
                <a:ext uri="{FF2B5EF4-FFF2-40B4-BE49-F238E27FC236}">
                  <a16:creationId xmlns:a16="http://schemas.microsoft.com/office/drawing/2014/main" id="{E039AD43-3AC1-0398-718D-63144EB3465B}"/>
                </a:ext>
              </a:extLst>
            </p:cNvPr>
            <p:cNvGrpSpPr>
              <a:grpSpLocks/>
            </p:cNvGrpSpPr>
            <p:nvPr/>
          </p:nvGrpSpPr>
          <p:grpSpPr bwMode="auto">
            <a:xfrm rot="5400000">
              <a:off x="9874401" y="2326433"/>
              <a:ext cx="304800" cy="762000"/>
              <a:chOff x="3216" y="1728"/>
              <a:chExt cx="192" cy="480"/>
            </a:xfrm>
          </p:grpSpPr>
          <p:sp>
            <p:nvSpPr>
              <p:cNvPr id="185" name="Line 8">
                <a:extLst>
                  <a:ext uri="{FF2B5EF4-FFF2-40B4-BE49-F238E27FC236}">
                    <a16:creationId xmlns:a16="http://schemas.microsoft.com/office/drawing/2014/main" id="{8C340E7B-F8D6-9F78-8E92-16BC315CF94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6" name="Line 9">
                <a:extLst>
                  <a:ext uri="{FF2B5EF4-FFF2-40B4-BE49-F238E27FC236}">
                    <a16:creationId xmlns:a16="http://schemas.microsoft.com/office/drawing/2014/main" id="{0F7A291B-85A4-A213-6D3C-8559B0539D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7" name="Line 10">
                <a:extLst>
                  <a:ext uri="{FF2B5EF4-FFF2-40B4-BE49-F238E27FC236}">
                    <a16:creationId xmlns:a16="http://schemas.microsoft.com/office/drawing/2014/main" id="{564E0E23-2125-A96B-59ED-59DDA4EDC3D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8" name="Line 11">
                <a:extLst>
                  <a:ext uri="{FF2B5EF4-FFF2-40B4-BE49-F238E27FC236}">
                    <a16:creationId xmlns:a16="http://schemas.microsoft.com/office/drawing/2014/main" id="{82DB3FAE-A31F-70F7-14CF-479162C01B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0" name="Group 220">
              <a:extLst>
                <a:ext uri="{FF2B5EF4-FFF2-40B4-BE49-F238E27FC236}">
                  <a16:creationId xmlns:a16="http://schemas.microsoft.com/office/drawing/2014/main" id="{DDC92F8B-ADA0-D561-ECF4-D04866D5A7EB}"/>
                </a:ext>
              </a:extLst>
            </p:cNvPr>
            <p:cNvGrpSpPr>
              <a:grpSpLocks/>
            </p:cNvGrpSpPr>
            <p:nvPr/>
          </p:nvGrpSpPr>
          <p:grpSpPr bwMode="auto">
            <a:xfrm>
              <a:off x="7961840" y="3600455"/>
              <a:ext cx="152400" cy="304800"/>
              <a:chOff x="3264" y="3072"/>
              <a:chExt cx="96" cy="192"/>
            </a:xfrm>
          </p:grpSpPr>
          <p:sp>
            <p:nvSpPr>
              <p:cNvPr id="183" name="Line 17">
                <a:extLst>
                  <a:ext uri="{FF2B5EF4-FFF2-40B4-BE49-F238E27FC236}">
                    <a16:creationId xmlns:a16="http://schemas.microsoft.com/office/drawing/2014/main" id="{B5231BED-DE53-854C-335D-05347B15469C}"/>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4" name="Freeform 18">
                <a:extLst>
                  <a:ext uri="{FF2B5EF4-FFF2-40B4-BE49-F238E27FC236}">
                    <a16:creationId xmlns:a16="http://schemas.microsoft.com/office/drawing/2014/main" id="{169E5F3F-433D-78CD-E867-8BF234E6FE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1" name="Group 249">
              <a:extLst>
                <a:ext uri="{FF2B5EF4-FFF2-40B4-BE49-F238E27FC236}">
                  <a16:creationId xmlns:a16="http://schemas.microsoft.com/office/drawing/2014/main" id="{CFFC478F-5DA1-5206-4029-DA685EB21CE5}"/>
                </a:ext>
              </a:extLst>
            </p:cNvPr>
            <p:cNvGrpSpPr>
              <a:grpSpLocks/>
            </p:cNvGrpSpPr>
            <p:nvPr/>
          </p:nvGrpSpPr>
          <p:grpSpPr bwMode="auto">
            <a:xfrm>
              <a:off x="9536439" y="1589107"/>
              <a:ext cx="228600" cy="228600"/>
              <a:chOff x="1248" y="720"/>
              <a:chExt cx="96" cy="96"/>
            </a:xfrm>
          </p:grpSpPr>
          <p:sp>
            <p:nvSpPr>
              <p:cNvPr id="181" name="Oval 250">
                <a:extLst>
                  <a:ext uri="{FF2B5EF4-FFF2-40B4-BE49-F238E27FC236}">
                    <a16:creationId xmlns:a16="http://schemas.microsoft.com/office/drawing/2014/main" id="{B742DE1D-FA05-CE55-A803-2CE5E4EB5BCA}"/>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2" name="Rectangle 251">
                <a:extLst>
                  <a:ext uri="{FF2B5EF4-FFF2-40B4-BE49-F238E27FC236}">
                    <a16:creationId xmlns:a16="http://schemas.microsoft.com/office/drawing/2014/main" id="{968AA398-271F-ED29-E40D-55F49DF2BB6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2" name="Freeform 12">
              <a:extLst>
                <a:ext uri="{FF2B5EF4-FFF2-40B4-BE49-F238E27FC236}">
                  <a16:creationId xmlns:a16="http://schemas.microsoft.com/office/drawing/2014/main" id="{B3EE22A1-5AF3-13A4-E1CA-AD9D1EB2CBD9}"/>
                </a:ext>
              </a:extLst>
            </p:cNvPr>
            <p:cNvSpPr>
              <a:spLocks noChangeAspect="1"/>
            </p:cNvSpPr>
            <p:nvPr/>
          </p:nvSpPr>
          <p:spPr bwMode="auto">
            <a:xfrm>
              <a:off x="9578996" y="39758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25" name="Group 24">
              <a:extLst>
                <a:ext uri="{FF2B5EF4-FFF2-40B4-BE49-F238E27FC236}">
                  <a16:creationId xmlns:a16="http://schemas.microsoft.com/office/drawing/2014/main" id="{A6C75A61-68C0-143D-349B-4D6B796FA892}"/>
                </a:ext>
              </a:extLst>
            </p:cNvPr>
            <p:cNvGrpSpPr/>
            <p:nvPr/>
          </p:nvGrpSpPr>
          <p:grpSpPr>
            <a:xfrm>
              <a:off x="8726352" y="2213938"/>
              <a:ext cx="929638" cy="1222177"/>
              <a:chOff x="5257801" y="2438400"/>
              <a:chExt cx="929638" cy="1222177"/>
            </a:xfrm>
          </p:grpSpPr>
          <p:cxnSp>
            <p:nvCxnSpPr>
              <p:cNvPr id="1080" name="Straight Connector 1079">
                <a:extLst>
                  <a:ext uri="{FF2B5EF4-FFF2-40B4-BE49-F238E27FC236}">
                    <a16:creationId xmlns:a16="http://schemas.microsoft.com/office/drawing/2014/main" id="{9D6CAD95-C27C-478E-0CD0-91D83C67C055}"/>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81" name="Straight Connector 1080">
                <a:extLst>
                  <a:ext uri="{FF2B5EF4-FFF2-40B4-BE49-F238E27FC236}">
                    <a16:creationId xmlns:a16="http://schemas.microsoft.com/office/drawing/2014/main" id="{D42C7F2C-0F6E-C306-9886-608EFB9B72E0}"/>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2" name="Straight Connector 1081">
                <a:extLst>
                  <a:ext uri="{FF2B5EF4-FFF2-40B4-BE49-F238E27FC236}">
                    <a16:creationId xmlns:a16="http://schemas.microsoft.com/office/drawing/2014/main" id="{39DB20FA-0E08-7101-4FCC-E641167A4DB3}"/>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3" name="Straight Connector 1082">
                <a:extLst>
                  <a:ext uri="{FF2B5EF4-FFF2-40B4-BE49-F238E27FC236}">
                    <a16:creationId xmlns:a16="http://schemas.microsoft.com/office/drawing/2014/main" id="{507BA572-E0E5-B57A-80F3-8C3EB1DAFE8A}"/>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4" name="Straight Connector 1083">
                <a:extLst>
                  <a:ext uri="{FF2B5EF4-FFF2-40B4-BE49-F238E27FC236}">
                    <a16:creationId xmlns:a16="http://schemas.microsoft.com/office/drawing/2014/main" id="{14915841-0BF5-E96C-6469-E3AED31197A5}"/>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5" name="Straight Arrow Connector 1084">
                <a:extLst>
                  <a:ext uri="{FF2B5EF4-FFF2-40B4-BE49-F238E27FC236}">
                    <a16:creationId xmlns:a16="http://schemas.microsoft.com/office/drawing/2014/main" id="{C06A31F8-B546-51FA-CE26-84A40ADE5A25}"/>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6" name="TextBox 1085">
                <a:extLst>
                  <a:ext uri="{FF2B5EF4-FFF2-40B4-BE49-F238E27FC236}">
                    <a16:creationId xmlns:a16="http://schemas.microsoft.com/office/drawing/2014/main" id="{C5842743-F11D-3FBC-0A21-EC1A741B6673}"/>
                  </a:ext>
                </a:extLst>
              </p:cNvPr>
              <p:cNvSpPr txBox="1"/>
              <p:nvPr/>
            </p:nvSpPr>
            <p:spPr>
              <a:xfrm>
                <a:off x="5867400" y="25878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D</a:t>
                </a:r>
              </a:p>
            </p:txBody>
          </p:sp>
          <p:sp>
            <p:nvSpPr>
              <p:cNvPr id="1087" name="TextBox 1086">
                <a:extLst>
                  <a:ext uri="{FF2B5EF4-FFF2-40B4-BE49-F238E27FC236}">
                    <a16:creationId xmlns:a16="http://schemas.microsoft.com/office/drawing/2014/main" id="{34CD811C-57E6-C999-E339-819A23775F6F}"/>
                  </a:ext>
                </a:extLst>
              </p:cNvPr>
              <p:cNvSpPr txBox="1"/>
              <p:nvPr/>
            </p:nvSpPr>
            <p:spPr>
              <a:xfrm>
                <a:off x="5943600" y="3352800"/>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S</a:t>
                </a:r>
              </a:p>
            </p:txBody>
          </p:sp>
          <p:sp>
            <p:nvSpPr>
              <p:cNvPr id="144" name="TextBox 143">
                <a:extLst>
                  <a:ext uri="{FF2B5EF4-FFF2-40B4-BE49-F238E27FC236}">
                    <a16:creationId xmlns:a16="http://schemas.microsoft.com/office/drawing/2014/main" id="{A6358252-0306-9CBF-1413-D5635E074FE6}"/>
                  </a:ext>
                </a:extLst>
              </p:cNvPr>
              <p:cNvSpPr txBox="1"/>
              <p:nvPr/>
            </p:nvSpPr>
            <p:spPr>
              <a:xfrm>
                <a:off x="5334001" y="28164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G</a:t>
                </a:r>
              </a:p>
            </p:txBody>
          </p:sp>
          <p:cxnSp>
            <p:nvCxnSpPr>
              <p:cNvPr id="146" name="Straight Connector 145">
                <a:extLst>
                  <a:ext uri="{FF2B5EF4-FFF2-40B4-BE49-F238E27FC236}">
                    <a16:creationId xmlns:a16="http://schemas.microsoft.com/office/drawing/2014/main" id="{6FDDF1C1-4C83-A00F-939A-88815A9A823F}"/>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82F9C11B-A411-6021-0921-639CB9D022B9}"/>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F2440AE3-9074-957A-5948-A36B65A4DF3D}"/>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1" name="Straight Arrow Connector 170">
                <a:extLst>
                  <a:ext uri="{FF2B5EF4-FFF2-40B4-BE49-F238E27FC236}">
                    <a16:creationId xmlns:a16="http://schemas.microsoft.com/office/drawing/2014/main" id="{A801C07B-7793-0A92-86B6-ED30C060A94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26" name="Group 210">
              <a:extLst>
                <a:ext uri="{FF2B5EF4-FFF2-40B4-BE49-F238E27FC236}">
                  <a16:creationId xmlns:a16="http://schemas.microsoft.com/office/drawing/2014/main" id="{2BFBA218-AFF4-800E-C88A-7B00A1F7620E}"/>
                </a:ext>
              </a:extLst>
            </p:cNvPr>
            <p:cNvGrpSpPr>
              <a:grpSpLocks/>
            </p:cNvGrpSpPr>
            <p:nvPr/>
          </p:nvGrpSpPr>
          <p:grpSpPr bwMode="auto">
            <a:xfrm rot="5400000">
              <a:off x="8258129" y="2553329"/>
              <a:ext cx="304800" cy="762000"/>
              <a:chOff x="3216" y="1728"/>
              <a:chExt cx="192" cy="480"/>
            </a:xfrm>
          </p:grpSpPr>
          <p:sp>
            <p:nvSpPr>
              <p:cNvPr id="1076" name="Line 8">
                <a:extLst>
                  <a:ext uri="{FF2B5EF4-FFF2-40B4-BE49-F238E27FC236}">
                    <a16:creationId xmlns:a16="http://schemas.microsoft.com/office/drawing/2014/main" id="{BB373785-DF21-D965-F550-5E67057740E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7" name="Line 9">
                <a:extLst>
                  <a:ext uri="{FF2B5EF4-FFF2-40B4-BE49-F238E27FC236}">
                    <a16:creationId xmlns:a16="http://schemas.microsoft.com/office/drawing/2014/main" id="{EA1A8548-79C2-2EAC-35AF-B6DF7380E6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8" name="Line 10">
                <a:extLst>
                  <a:ext uri="{FF2B5EF4-FFF2-40B4-BE49-F238E27FC236}">
                    <a16:creationId xmlns:a16="http://schemas.microsoft.com/office/drawing/2014/main" id="{E049B270-FA47-B5BD-3A1F-049EDAD63AB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9" name="Line 11">
                <a:extLst>
                  <a:ext uri="{FF2B5EF4-FFF2-40B4-BE49-F238E27FC236}">
                    <a16:creationId xmlns:a16="http://schemas.microsoft.com/office/drawing/2014/main" id="{ACBBB966-D5D9-FA62-6AA3-EA874854849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27" name="Group 206">
              <a:extLst>
                <a:ext uri="{FF2B5EF4-FFF2-40B4-BE49-F238E27FC236}">
                  <a16:creationId xmlns:a16="http://schemas.microsoft.com/office/drawing/2014/main" id="{1B2A7ECF-E205-05C5-1F78-AF563B1C3F03}"/>
                </a:ext>
              </a:extLst>
            </p:cNvPr>
            <p:cNvGrpSpPr>
              <a:grpSpLocks/>
            </p:cNvGrpSpPr>
            <p:nvPr/>
          </p:nvGrpSpPr>
          <p:grpSpPr bwMode="auto">
            <a:xfrm>
              <a:off x="7883002" y="2928440"/>
              <a:ext cx="304800" cy="762000"/>
              <a:chOff x="4224" y="2400"/>
              <a:chExt cx="192" cy="480"/>
            </a:xfrm>
          </p:grpSpPr>
          <p:sp>
            <p:nvSpPr>
              <p:cNvPr id="1070" name="Oval 20">
                <a:extLst>
                  <a:ext uri="{FF2B5EF4-FFF2-40B4-BE49-F238E27FC236}">
                    <a16:creationId xmlns:a16="http://schemas.microsoft.com/office/drawing/2014/main" id="{61ABA892-6BD4-17FD-2302-B5EA552D43FD}"/>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71" name="Line 21">
                <a:extLst>
                  <a:ext uri="{FF2B5EF4-FFF2-40B4-BE49-F238E27FC236}">
                    <a16:creationId xmlns:a16="http://schemas.microsoft.com/office/drawing/2014/main" id="{9FF23B45-3FDB-2F42-36B7-E097047E495E}"/>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2" name="Line 22">
                <a:extLst>
                  <a:ext uri="{FF2B5EF4-FFF2-40B4-BE49-F238E27FC236}">
                    <a16:creationId xmlns:a16="http://schemas.microsoft.com/office/drawing/2014/main" id="{CF7E1CBB-AD6B-0758-3EA9-62A3F4FB76D8}"/>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3" name="Line 23">
                <a:extLst>
                  <a:ext uri="{FF2B5EF4-FFF2-40B4-BE49-F238E27FC236}">
                    <a16:creationId xmlns:a16="http://schemas.microsoft.com/office/drawing/2014/main" id="{E9003931-AE8D-11A8-95D1-A5E1B29EEE85}"/>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4" name="Line 24">
                <a:extLst>
                  <a:ext uri="{FF2B5EF4-FFF2-40B4-BE49-F238E27FC236}">
                    <a16:creationId xmlns:a16="http://schemas.microsoft.com/office/drawing/2014/main" id="{B76C5AFE-E531-C78C-5D01-8C2D6F64209C}"/>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5" name="Line 25">
                <a:extLst>
                  <a:ext uri="{FF2B5EF4-FFF2-40B4-BE49-F238E27FC236}">
                    <a16:creationId xmlns:a16="http://schemas.microsoft.com/office/drawing/2014/main" id="{900A5274-5A24-F2A4-C81A-BA9612FADA3C}"/>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sp>
          <p:nvSpPr>
            <p:cNvPr id="29" name="Freeform 12">
              <a:extLst>
                <a:ext uri="{FF2B5EF4-FFF2-40B4-BE49-F238E27FC236}">
                  <a16:creationId xmlns:a16="http://schemas.microsoft.com/office/drawing/2014/main" id="{B130A30B-62F9-29EE-02E8-D3877E5F6C41}"/>
                </a:ext>
              </a:extLst>
            </p:cNvPr>
            <p:cNvSpPr>
              <a:spLocks noChangeAspect="1"/>
            </p:cNvSpPr>
            <p:nvPr/>
          </p:nvSpPr>
          <p:spPr bwMode="auto">
            <a:xfrm>
              <a:off x="9568558" y="16355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30" name="Group 220">
              <a:extLst>
                <a:ext uri="{FF2B5EF4-FFF2-40B4-BE49-F238E27FC236}">
                  <a16:creationId xmlns:a16="http://schemas.microsoft.com/office/drawing/2014/main" id="{FDD93E56-2B13-7C95-BABB-AFF0B7FE17E5}"/>
                </a:ext>
              </a:extLst>
            </p:cNvPr>
            <p:cNvGrpSpPr>
              <a:grpSpLocks/>
            </p:cNvGrpSpPr>
            <p:nvPr/>
          </p:nvGrpSpPr>
          <p:grpSpPr bwMode="auto">
            <a:xfrm>
              <a:off x="10321324" y="3368843"/>
              <a:ext cx="152400" cy="304800"/>
              <a:chOff x="3264" y="3072"/>
              <a:chExt cx="96" cy="192"/>
            </a:xfrm>
          </p:grpSpPr>
          <p:sp>
            <p:nvSpPr>
              <p:cNvPr id="1068" name="Line 17">
                <a:extLst>
                  <a:ext uri="{FF2B5EF4-FFF2-40B4-BE49-F238E27FC236}">
                    <a16:creationId xmlns:a16="http://schemas.microsoft.com/office/drawing/2014/main" id="{AB0747A2-FEF5-13D5-B673-FCE6722A4AD4}"/>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9" name="Freeform 18">
                <a:extLst>
                  <a:ext uri="{FF2B5EF4-FFF2-40B4-BE49-F238E27FC236}">
                    <a16:creationId xmlns:a16="http://schemas.microsoft.com/office/drawing/2014/main" id="{1DCCC111-E69D-427E-BAA7-DD80260C520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46" name="Group 220">
              <a:extLst>
                <a:ext uri="{FF2B5EF4-FFF2-40B4-BE49-F238E27FC236}">
                  <a16:creationId xmlns:a16="http://schemas.microsoft.com/office/drawing/2014/main" id="{DC38ED3D-D8E9-5DCE-1065-A56E4153E882}"/>
                </a:ext>
              </a:extLst>
            </p:cNvPr>
            <p:cNvGrpSpPr>
              <a:grpSpLocks/>
            </p:cNvGrpSpPr>
            <p:nvPr/>
          </p:nvGrpSpPr>
          <p:grpSpPr bwMode="auto">
            <a:xfrm>
              <a:off x="9583172" y="4642824"/>
              <a:ext cx="152400" cy="304800"/>
              <a:chOff x="3264" y="3072"/>
              <a:chExt cx="96" cy="192"/>
            </a:xfrm>
          </p:grpSpPr>
          <p:sp>
            <p:nvSpPr>
              <p:cNvPr id="1062" name="Line 17">
                <a:extLst>
                  <a:ext uri="{FF2B5EF4-FFF2-40B4-BE49-F238E27FC236}">
                    <a16:creationId xmlns:a16="http://schemas.microsoft.com/office/drawing/2014/main" id="{C77AC511-41A1-2EA0-C4B1-0B4088F5A300}"/>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3" name="Freeform 18">
                <a:extLst>
                  <a:ext uri="{FF2B5EF4-FFF2-40B4-BE49-F238E27FC236}">
                    <a16:creationId xmlns:a16="http://schemas.microsoft.com/office/drawing/2014/main" id="{9EA6ED02-03F9-4CBE-BC4B-24AB6026824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47" name="TextBox 46">
              <a:extLst>
                <a:ext uri="{FF2B5EF4-FFF2-40B4-BE49-F238E27FC236}">
                  <a16:creationId xmlns:a16="http://schemas.microsoft.com/office/drawing/2014/main" id="{3B3326CD-DF4D-B7A3-B4C9-8A30646084DA}"/>
                </a:ext>
              </a:extLst>
            </p:cNvPr>
            <p:cNvSpPr txBox="1"/>
            <p:nvPr/>
          </p:nvSpPr>
          <p:spPr>
            <a:xfrm>
              <a:off x="9743765" y="1853696"/>
              <a:ext cx="664036" cy="338554"/>
            </a:xfrm>
            <a:prstGeom prst="rect">
              <a:avLst/>
            </a:prstGeom>
            <a:noFill/>
          </p:spPr>
          <p:txBody>
            <a:bodyPr wrap="square" rtlCol="0">
              <a:spAutoFit/>
            </a:bodyPr>
            <a:lstStyle/>
            <a:p>
              <a:r>
                <a:rPr lang="en-US" sz="1600" b="1" dirty="0"/>
                <a:t>3.3K</a:t>
              </a:r>
              <a:endParaRPr lang="en-US" b="1" dirty="0"/>
            </a:p>
          </p:txBody>
        </p:sp>
        <p:sp>
          <p:nvSpPr>
            <p:cNvPr id="48" name="TextBox 47">
              <a:extLst>
                <a:ext uri="{FF2B5EF4-FFF2-40B4-BE49-F238E27FC236}">
                  <a16:creationId xmlns:a16="http://schemas.microsoft.com/office/drawing/2014/main" id="{3F5CB757-7DB4-F809-C0AD-3F28F03B0FCE}"/>
                </a:ext>
              </a:extLst>
            </p:cNvPr>
            <p:cNvSpPr txBox="1"/>
            <p:nvPr/>
          </p:nvSpPr>
          <p:spPr>
            <a:xfrm>
              <a:off x="9714668" y="4241775"/>
              <a:ext cx="664036" cy="615553"/>
            </a:xfrm>
            <a:prstGeom prst="rect">
              <a:avLst/>
            </a:prstGeom>
            <a:noFill/>
          </p:spPr>
          <p:txBody>
            <a:bodyPr wrap="square" rtlCol="0">
              <a:spAutoFit/>
            </a:bodyPr>
            <a:lstStyle/>
            <a:p>
              <a:r>
                <a:rPr lang="en-US" sz="1600" b="1" dirty="0"/>
                <a:t>150</a:t>
              </a:r>
            </a:p>
            <a:p>
              <a:endParaRPr lang="en-US" b="1" dirty="0"/>
            </a:p>
          </p:txBody>
        </p:sp>
        <p:sp>
          <p:nvSpPr>
            <p:cNvPr id="49" name="TextBox 48">
              <a:extLst>
                <a:ext uri="{FF2B5EF4-FFF2-40B4-BE49-F238E27FC236}">
                  <a16:creationId xmlns:a16="http://schemas.microsoft.com/office/drawing/2014/main" id="{AED00668-8C6D-D076-5D58-C2CACDFFE463}"/>
                </a:ext>
              </a:extLst>
            </p:cNvPr>
            <p:cNvSpPr txBox="1"/>
            <p:nvPr/>
          </p:nvSpPr>
          <p:spPr>
            <a:xfrm>
              <a:off x="10557236" y="2898103"/>
              <a:ext cx="664036" cy="338554"/>
            </a:xfrm>
            <a:prstGeom prst="rect">
              <a:avLst/>
            </a:prstGeom>
            <a:noFill/>
          </p:spPr>
          <p:txBody>
            <a:bodyPr wrap="square" rtlCol="0">
              <a:spAutoFit/>
            </a:bodyPr>
            <a:lstStyle/>
            <a:p>
              <a:r>
                <a:rPr lang="en-US" sz="1600" b="1" dirty="0"/>
                <a:t>R</a:t>
              </a:r>
              <a:r>
                <a:rPr lang="en-US" sz="1600" b="1" baseline="-25000" dirty="0"/>
                <a:t>L</a:t>
              </a:r>
              <a:endParaRPr lang="en-US" b="1" baseline="-25000" dirty="0"/>
            </a:p>
          </p:txBody>
        </p:sp>
        <p:sp>
          <p:nvSpPr>
            <p:cNvPr id="51" name="TextBox 50">
              <a:extLst>
                <a:ext uri="{FF2B5EF4-FFF2-40B4-BE49-F238E27FC236}">
                  <a16:creationId xmlns:a16="http://schemas.microsoft.com/office/drawing/2014/main" id="{CEFAED4D-670A-CE26-94BD-B53EE5194039}"/>
                </a:ext>
              </a:extLst>
            </p:cNvPr>
            <p:cNvSpPr txBox="1"/>
            <p:nvPr/>
          </p:nvSpPr>
          <p:spPr>
            <a:xfrm>
              <a:off x="8210103" y="2390924"/>
              <a:ext cx="664036" cy="338554"/>
            </a:xfrm>
            <a:prstGeom prst="rect">
              <a:avLst/>
            </a:prstGeom>
            <a:noFill/>
          </p:spPr>
          <p:txBody>
            <a:bodyPr wrap="square" rtlCol="0">
              <a:spAutoFit/>
            </a:bodyPr>
            <a:lstStyle/>
            <a:p>
              <a:r>
                <a:rPr lang="en-US" sz="1600" b="1" dirty="0"/>
                <a:t>C</a:t>
              </a:r>
              <a:r>
                <a:rPr lang="en-US" sz="1600" b="1" baseline="-25000" dirty="0"/>
                <a:t>i</a:t>
              </a:r>
              <a:endParaRPr lang="en-US" b="1" baseline="-25000" dirty="0"/>
            </a:p>
          </p:txBody>
        </p:sp>
        <p:sp>
          <p:nvSpPr>
            <p:cNvPr id="79" name="TextBox 78">
              <a:extLst>
                <a:ext uri="{FF2B5EF4-FFF2-40B4-BE49-F238E27FC236}">
                  <a16:creationId xmlns:a16="http://schemas.microsoft.com/office/drawing/2014/main" id="{3E6D3643-FA2B-6463-BE0C-DAE285AD7F1B}"/>
                </a:ext>
              </a:extLst>
            </p:cNvPr>
            <p:cNvSpPr txBox="1"/>
            <p:nvPr/>
          </p:nvSpPr>
          <p:spPr>
            <a:xfrm>
              <a:off x="9685056" y="1199038"/>
              <a:ext cx="664036" cy="338554"/>
            </a:xfrm>
            <a:prstGeom prst="rect">
              <a:avLst/>
            </a:prstGeom>
            <a:noFill/>
          </p:spPr>
          <p:txBody>
            <a:bodyPr wrap="square" rtlCol="0">
              <a:spAutoFit/>
            </a:bodyPr>
            <a:lstStyle/>
            <a:p>
              <a:r>
                <a:rPr lang="en-US" sz="1600" b="1" dirty="0"/>
                <a:t>12V</a:t>
              </a:r>
              <a:endParaRPr lang="en-US" b="1" baseline="-25000" dirty="0"/>
            </a:p>
          </p:txBody>
        </p:sp>
        <p:sp>
          <p:nvSpPr>
            <p:cNvPr id="85" name="Freeform 12">
              <a:extLst>
                <a:ext uri="{FF2B5EF4-FFF2-40B4-BE49-F238E27FC236}">
                  <a16:creationId xmlns:a16="http://schemas.microsoft.com/office/drawing/2014/main" id="{E8231525-937C-3E70-2834-9300EDA4DB30}"/>
                </a:ext>
              </a:extLst>
            </p:cNvPr>
            <p:cNvSpPr>
              <a:spLocks noChangeAspect="1"/>
            </p:cNvSpPr>
            <p:nvPr/>
          </p:nvSpPr>
          <p:spPr bwMode="auto">
            <a:xfrm>
              <a:off x="8643722" y="2915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24" name="Freeform 12">
              <a:extLst>
                <a:ext uri="{FF2B5EF4-FFF2-40B4-BE49-F238E27FC236}">
                  <a16:creationId xmlns:a16="http://schemas.microsoft.com/office/drawing/2014/main" id="{C6DE3D1F-3E00-0944-251B-25A814748E99}"/>
                </a:ext>
              </a:extLst>
            </p:cNvPr>
            <p:cNvSpPr>
              <a:spLocks noChangeAspect="1"/>
            </p:cNvSpPr>
            <p:nvPr/>
          </p:nvSpPr>
          <p:spPr bwMode="auto">
            <a:xfrm>
              <a:off x="8645810" y="21658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025" name="Group 249">
              <a:extLst>
                <a:ext uri="{FF2B5EF4-FFF2-40B4-BE49-F238E27FC236}">
                  <a16:creationId xmlns:a16="http://schemas.microsoft.com/office/drawing/2014/main" id="{89C95474-C243-D5E6-9C48-907EC27CE4C4}"/>
                </a:ext>
              </a:extLst>
            </p:cNvPr>
            <p:cNvGrpSpPr>
              <a:grpSpLocks/>
            </p:cNvGrpSpPr>
            <p:nvPr/>
          </p:nvGrpSpPr>
          <p:grpSpPr bwMode="auto">
            <a:xfrm>
              <a:off x="8614993" y="2817962"/>
              <a:ext cx="228600" cy="228600"/>
              <a:chOff x="1248" y="720"/>
              <a:chExt cx="96" cy="96"/>
            </a:xfrm>
          </p:grpSpPr>
          <p:sp>
            <p:nvSpPr>
              <p:cNvPr id="1060" name="Oval 250">
                <a:extLst>
                  <a:ext uri="{FF2B5EF4-FFF2-40B4-BE49-F238E27FC236}">
                    <a16:creationId xmlns:a16="http://schemas.microsoft.com/office/drawing/2014/main" id="{8A93FA6C-806F-312E-9DBE-BA5671A88CA5}"/>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1" name="Rectangle 251">
                <a:extLst>
                  <a:ext uri="{FF2B5EF4-FFF2-40B4-BE49-F238E27FC236}">
                    <a16:creationId xmlns:a16="http://schemas.microsoft.com/office/drawing/2014/main" id="{8F452B3E-1F57-32E1-930D-B5D90BD926E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26" name="Straight Connector 1025">
              <a:extLst>
                <a:ext uri="{FF2B5EF4-FFF2-40B4-BE49-F238E27FC236}">
                  <a16:creationId xmlns:a16="http://schemas.microsoft.com/office/drawing/2014/main" id="{27AC0198-F2F1-6F3D-3BA0-DE8C8B5997F8}"/>
                </a:ext>
              </a:extLst>
            </p:cNvPr>
            <p:cNvCxnSpPr>
              <a:cxnSpLocks/>
            </p:cNvCxnSpPr>
            <p:nvPr/>
          </p:nvCxnSpPr>
          <p:spPr>
            <a:xfrm flipV="1">
              <a:off x="8713999" y="1697334"/>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a:extLst>
                <a:ext uri="{FF2B5EF4-FFF2-40B4-BE49-F238E27FC236}">
                  <a16:creationId xmlns:a16="http://schemas.microsoft.com/office/drawing/2014/main" id="{7BAE5747-6B89-C4B6-51DF-277F3A4FEB60}"/>
                </a:ext>
              </a:extLst>
            </p:cNvPr>
            <p:cNvCxnSpPr>
              <a:cxnSpLocks/>
            </p:cNvCxnSpPr>
            <p:nvPr/>
          </p:nvCxnSpPr>
          <p:spPr>
            <a:xfrm flipV="1">
              <a:off x="8722010" y="1697334"/>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28" name="Group 220">
              <a:extLst>
                <a:ext uri="{FF2B5EF4-FFF2-40B4-BE49-F238E27FC236}">
                  <a16:creationId xmlns:a16="http://schemas.microsoft.com/office/drawing/2014/main" id="{DECA3B70-2507-61C8-7EB9-DB305A2FA55A}"/>
                </a:ext>
              </a:extLst>
            </p:cNvPr>
            <p:cNvGrpSpPr>
              <a:grpSpLocks/>
            </p:cNvGrpSpPr>
            <p:nvPr/>
          </p:nvGrpSpPr>
          <p:grpSpPr bwMode="auto">
            <a:xfrm>
              <a:off x="8643722" y="3578114"/>
              <a:ext cx="152400" cy="304800"/>
              <a:chOff x="3264" y="3072"/>
              <a:chExt cx="96" cy="192"/>
            </a:xfrm>
          </p:grpSpPr>
          <p:sp>
            <p:nvSpPr>
              <p:cNvPr id="1058" name="Line 17">
                <a:extLst>
                  <a:ext uri="{FF2B5EF4-FFF2-40B4-BE49-F238E27FC236}">
                    <a16:creationId xmlns:a16="http://schemas.microsoft.com/office/drawing/2014/main" id="{78CA6398-D3A4-A032-EFDA-E1F8C667EF1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59" name="Freeform 18">
                <a:extLst>
                  <a:ext uri="{FF2B5EF4-FFF2-40B4-BE49-F238E27FC236}">
                    <a16:creationId xmlns:a16="http://schemas.microsoft.com/office/drawing/2014/main" id="{97931E46-98EC-54EC-DB8E-1C6C72BC554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32" name="Straight Connector 1031">
              <a:extLst>
                <a:ext uri="{FF2B5EF4-FFF2-40B4-BE49-F238E27FC236}">
                  <a16:creationId xmlns:a16="http://schemas.microsoft.com/office/drawing/2014/main" id="{0C0CA588-6CE0-FD8B-B617-8B35F3474600}"/>
                </a:ext>
              </a:extLst>
            </p:cNvPr>
            <p:cNvCxnSpPr>
              <a:cxnSpLocks/>
            </p:cNvCxnSpPr>
            <p:nvPr/>
          </p:nvCxnSpPr>
          <p:spPr>
            <a:xfrm flipV="1">
              <a:off x="9640584" y="1363308"/>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249">
              <a:extLst>
                <a:ext uri="{FF2B5EF4-FFF2-40B4-BE49-F238E27FC236}">
                  <a16:creationId xmlns:a16="http://schemas.microsoft.com/office/drawing/2014/main" id="{8547A761-D1AD-4396-1881-E42659E17B2B}"/>
                </a:ext>
              </a:extLst>
            </p:cNvPr>
            <p:cNvGrpSpPr>
              <a:grpSpLocks/>
            </p:cNvGrpSpPr>
            <p:nvPr/>
          </p:nvGrpSpPr>
          <p:grpSpPr bwMode="auto">
            <a:xfrm>
              <a:off x="9528017" y="1278045"/>
              <a:ext cx="228600" cy="228600"/>
              <a:chOff x="1248" y="720"/>
              <a:chExt cx="96" cy="96"/>
            </a:xfrm>
          </p:grpSpPr>
          <p:sp>
            <p:nvSpPr>
              <p:cNvPr id="1056" name="Oval 250">
                <a:extLst>
                  <a:ext uri="{FF2B5EF4-FFF2-40B4-BE49-F238E27FC236}">
                    <a16:creationId xmlns:a16="http://schemas.microsoft.com/office/drawing/2014/main" id="{F8127E9E-3865-17EA-5DD6-F789BA56718C}"/>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57" name="Rectangle 251">
                <a:extLst>
                  <a:ext uri="{FF2B5EF4-FFF2-40B4-BE49-F238E27FC236}">
                    <a16:creationId xmlns:a16="http://schemas.microsoft.com/office/drawing/2014/main" id="{F9F5BB73-D6FF-7AE6-4349-EBF3E5EFABE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34" name="Straight Connector 1033">
              <a:extLst>
                <a:ext uri="{FF2B5EF4-FFF2-40B4-BE49-F238E27FC236}">
                  <a16:creationId xmlns:a16="http://schemas.microsoft.com/office/drawing/2014/main" id="{D1A5895D-D5D2-2B17-058E-7CC646520DC1}"/>
                </a:ext>
              </a:extLst>
            </p:cNvPr>
            <p:cNvCxnSpPr>
              <a:cxnSpLocks/>
            </p:cNvCxnSpPr>
            <p:nvPr/>
          </p:nvCxnSpPr>
          <p:spPr>
            <a:xfrm flipV="1">
              <a:off x="9650108" y="3277698"/>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5" name="Freeform 12">
              <a:extLst>
                <a:ext uri="{FF2B5EF4-FFF2-40B4-BE49-F238E27FC236}">
                  <a16:creationId xmlns:a16="http://schemas.microsoft.com/office/drawing/2014/main" id="{1FA5AA38-39E8-5306-8D42-610D9AA6EBF1}"/>
                </a:ext>
              </a:extLst>
            </p:cNvPr>
            <p:cNvSpPr>
              <a:spLocks noChangeAspect="1"/>
            </p:cNvSpPr>
            <p:nvPr/>
          </p:nvSpPr>
          <p:spPr bwMode="auto">
            <a:xfrm>
              <a:off x="10318138" y="26982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38" name="TextBox 1037">
              <a:extLst>
                <a:ext uri="{FF2B5EF4-FFF2-40B4-BE49-F238E27FC236}">
                  <a16:creationId xmlns:a16="http://schemas.microsoft.com/office/drawing/2014/main" id="{A1C2B5D4-6B34-2A71-72CC-2C3ACE88D1B7}"/>
                </a:ext>
              </a:extLst>
            </p:cNvPr>
            <p:cNvSpPr txBox="1"/>
            <p:nvPr/>
          </p:nvSpPr>
          <p:spPr>
            <a:xfrm>
              <a:off x="8768904" y="2195714"/>
              <a:ext cx="664036" cy="338554"/>
            </a:xfrm>
            <a:prstGeom prst="rect">
              <a:avLst/>
            </a:prstGeom>
            <a:noFill/>
          </p:spPr>
          <p:txBody>
            <a:bodyPr wrap="square" rtlCol="0">
              <a:spAutoFit/>
            </a:bodyPr>
            <a:lstStyle/>
            <a:p>
              <a:r>
                <a:rPr lang="en-US" sz="1600" b="1" dirty="0"/>
                <a:t>200K</a:t>
              </a:r>
              <a:endParaRPr lang="en-US" b="1" dirty="0"/>
            </a:p>
          </p:txBody>
        </p:sp>
        <p:sp>
          <p:nvSpPr>
            <p:cNvPr id="1039" name="TextBox 1038">
              <a:extLst>
                <a:ext uri="{FF2B5EF4-FFF2-40B4-BE49-F238E27FC236}">
                  <a16:creationId xmlns:a16="http://schemas.microsoft.com/office/drawing/2014/main" id="{49C9D191-DC36-8238-0A68-3F86AA29E10B}"/>
                </a:ext>
              </a:extLst>
            </p:cNvPr>
            <p:cNvSpPr txBox="1"/>
            <p:nvPr/>
          </p:nvSpPr>
          <p:spPr>
            <a:xfrm>
              <a:off x="8745940" y="3325142"/>
              <a:ext cx="664036" cy="338554"/>
            </a:xfrm>
            <a:prstGeom prst="rect">
              <a:avLst/>
            </a:prstGeom>
            <a:noFill/>
          </p:spPr>
          <p:txBody>
            <a:bodyPr wrap="square" rtlCol="0">
              <a:spAutoFit/>
            </a:bodyPr>
            <a:lstStyle/>
            <a:p>
              <a:r>
                <a:rPr lang="en-US" sz="1600" b="1" dirty="0"/>
                <a:t>100K</a:t>
              </a:r>
              <a:endParaRPr lang="en-US" b="1" dirty="0"/>
            </a:p>
          </p:txBody>
        </p:sp>
        <p:grpSp>
          <p:nvGrpSpPr>
            <p:cNvPr id="1044" name="Group 249">
              <a:extLst>
                <a:ext uri="{FF2B5EF4-FFF2-40B4-BE49-F238E27FC236}">
                  <a16:creationId xmlns:a16="http://schemas.microsoft.com/office/drawing/2014/main" id="{496DEA9C-1AAE-4A12-5864-AE79956D730D}"/>
                </a:ext>
              </a:extLst>
            </p:cNvPr>
            <p:cNvGrpSpPr>
              <a:grpSpLocks/>
            </p:cNvGrpSpPr>
            <p:nvPr/>
          </p:nvGrpSpPr>
          <p:grpSpPr bwMode="auto">
            <a:xfrm>
              <a:off x="9534281" y="3501411"/>
              <a:ext cx="228600" cy="228600"/>
              <a:chOff x="1248" y="720"/>
              <a:chExt cx="96" cy="96"/>
            </a:xfrm>
          </p:grpSpPr>
          <p:sp>
            <p:nvSpPr>
              <p:cNvPr id="1048" name="Oval 250">
                <a:extLst>
                  <a:ext uri="{FF2B5EF4-FFF2-40B4-BE49-F238E27FC236}">
                    <a16:creationId xmlns:a16="http://schemas.microsoft.com/office/drawing/2014/main" id="{244F6B40-AAED-48D5-3AEA-C240EE229004}"/>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49" name="Rectangle 251">
                <a:extLst>
                  <a:ext uri="{FF2B5EF4-FFF2-40B4-BE49-F238E27FC236}">
                    <a16:creationId xmlns:a16="http://schemas.microsoft.com/office/drawing/2014/main" id="{1405807B-F6EE-8B5E-4ABA-913F79472D4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91" name="TextBox 190">
              <a:extLst>
                <a:ext uri="{FF2B5EF4-FFF2-40B4-BE49-F238E27FC236}">
                  <a16:creationId xmlns:a16="http://schemas.microsoft.com/office/drawing/2014/main" id="{8FA95432-FE7A-8BE1-EF2E-26B464311B90}"/>
                </a:ext>
              </a:extLst>
            </p:cNvPr>
            <p:cNvSpPr txBox="1"/>
            <p:nvPr/>
          </p:nvSpPr>
          <p:spPr>
            <a:xfrm>
              <a:off x="9941923" y="2258317"/>
              <a:ext cx="664036" cy="338554"/>
            </a:xfrm>
            <a:prstGeom prst="rect">
              <a:avLst/>
            </a:prstGeom>
            <a:noFill/>
          </p:spPr>
          <p:txBody>
            <a:bodyPr wrap="square" rtlCol="0">
              <a:spAutoFit/>
            </a:bodyPr>
            <a:lstStyle/>
            <a:p>
              <a:r>
                <a:rPr lang="en-US" sz="1600" b="1" dirty="0"/>
                <a:t>C</a:t>
              </a:r>
              <a:r>
                <a:rPr lang="en-US" sz="1600" b="1" baseline="-25000" dirty="0"/>
                <a:t>o</a:t>
              </a:r>
              <a:endParaRPr lang="en-US" b="1" baseline="-25000" dirty="0"/>
            </a:p>
          </p:txBody>
        </p:sp>
      </p:grpSp>
    </p:spTree>
    <p:extLst>
      <p:ext uri="{BB962C8B-B14F-4D97-AF65-F5344CB8AC3E}">
        <p14:creationId xmlns:p14="http://schemas.microsoft.com/office/powerpoint/2010/main" val="3403633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72290" y="305162"/>
            <a:ext cx="11647420"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342695" y="1848814"/>
                <a:ext cx="6455611" cy="36880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For 2N7000,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𝑔</m:t>
                        </m:r>
                      </m:e>
                      <m:sub>
                        <m:r>
                          <a:rPr lang="en-US" b="0" i="1" smtClean="0">
                            <a:solidFill>
                              <a:srgbClr val="000000"/>
                            </a:solidFill>
                            <a:latin typeface="Cambria Math" panose="02040503050406030204" pitchFamily="18" charset="0"/>
                            <a:cs typeface="Calibri"/>
                            <a:sym typeface="Calibri"/>
                          </a:rPr>
                          <m:t>𝑚</m:t>
                        </m:r>
                      </m:sub>
                    </m:s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200</m:t>
                    </m:r>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342695" y="1848814"/>
                <a:ext cx="6455611" cy="3688048"/>
              </a:xfrm>
              <a:prstGeom prst="rect">
                <a:avLst/>
              </a:prstGeom>
              <a:blipFill>
                <a:blip r:embed="rId3"/>
                <a:stretch>
                  <a:fillRect l="-1375" t="-68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948038" y="198246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85999"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4195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415392" y="72069"/>
            <a:ext cx="10515600" cy="869909"/>
          </a:xfrm>
        </p:spPr>
        <p:txBody>
          <a:bodyPr/>
          <a:lstStyle/>
          <a:p>
            <a:pPr algn="ctr"/>
            <a:r>
              <a:rPr lang="en-US" dirty="0">
                <a:latin typeface="Calibri" panose="020F0502020204030204" pitchFamily="34" charset="0"/>
                <a:cs typeface="Calibri" panose="020F0502020204030204" pitchFamily="34" charset="0"/>
              </a:rPr>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20689" y="1121683"/>
                <a:ext cx="5358568" cy="5379670"/>
              </a:xfrm>
            </p:spPr>
            <p:txBody>
              <a:bodyPr>
                <a:normAutofit/>
              </a:bodyPr>
              <a:lstStyle/>
              <a:p>
                <a:pPr>
                  <a:lnSpc>
                    <a:spcPct val="100000"/>
                  </a:lnSpc>
                  <a:spcBef>
                    <a:spcPts val="200"/>
                  </a:spcBef>
                </a:pPr>
                <a:r>
                  <a:rPr lang="en-US" sz="1800" dirty="0"/>
                  <a:t>RC behavior: charging</a:t>
                </a:r>
              </a:p>
              <a:p>
                <a:pPr lvl="1">
                  <a:lnSpc>
                    <a:spcPct val="100000"/>
                  </a:lnSpc>
                  <a:spcBef>
                    <a:spcPts val="2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lnSpc>
                    <a:spcPct val="100000"/>
                  </a:lnSpc>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lnSpc>
                    <a:spcPct val="100000"/>
                  </a:lnSpc>
                  <a:spcBef>
                    <a:spcPts val="2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lnSpc>
                    <a:spcPct val="100000"/>
                  </a:lnSpc>
                  <a:spcBef>
                    <a:spcPts val="2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a:t>
                </a:r>
              </a:p>
              <a:p>
                <a:pPr lvl="1">
                  <a:lnSpc>
                    <a:spcPct val="100000"/>
                  </a:lnSpc>
                  <a:spcBef>
                    <a:spcPts val="200"/>
                  </a:spcBef>
                </a:pPr>
                <a:r>
                  <a:rPr lang="en-US" sz="1800" dirty="0"/>
                  <a:t>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lnSpc>
                    <a:spcPct val="100000"/>
                  </a:lnSpc>
                  <a:spcBef>
                    <a:spcPts val="2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lvl="1">
                  <a:spcBef>
                    <a:spcPts val="400"/>
                  </a:spcBef>
                </a:pPr>
                <a:endParaRPr lang="en-US" sz="1800" dirty="0"/>
              </a:p>
              <a:p>
                <a:pPr>
                  <a:spcBef>
                    <a:spcPts val="400"/>
                  </a:spcBef>
                </a:pPr>
                <a:r>
                  <a:rPr lang="en-US" sz="1800" dirty="0"/>
                  <a:t>RL behavior: charging</a:t>
                </a:r>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2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2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2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20689" y="1121683"/>
                <a:ext cx="5358568" cy="5379670"/>
              </a:xfrm>
              <a:blipFill>
                <a:blip r:embed="rId2"/>
                <a:stretch>
                  <a:fillRect l="-709" t="-47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38563" y="4251004"/>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4" name="Group 3">
            <a:extLst>
              <a:ext uri="{FF2B5EF4-FFF2-40B4-BE49-F238E27FC236}">
                <a16:creationId xmlns:a16="http://schemas.microsoft.com/office/drawing/2014/main" id="{DCDBA665-E62C-CF13-05CA-1F6DDEFD12ED}"/>
              </a:ext>
            </a:extLst>
          </p:cNvPr>
          <p:cNvGrpSpPr/>
          <p:nvPr/>
        </p:nvGrpSpPr>
        <p:grpSpPr>
          <a:xfrm>
            <a:off x="340512" y="1684350"/>
            <a:ext cx="1904333" cy="1693498"/>
            <a:chOff x="364178" y="1458945"/>
            <a:chExt cx="1904333" cy="1693498"/>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618915" y="2356088"/>
              <a:ext cx="191688" cy="682589"/>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636215" y="2301710"/>
              <a:ext cx="159740" cy="189608"/>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636215" y="2962835"/>
              <a:ext cx="159740" cy="189608"/>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388217" y="2536951"/>
              <a:ext cx="379163" cy="382920"/>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756310" y="2195864"/>
              <a:ext cx="379163" cy="382920"/>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1883624" y="1814275"/>
              <a:ext cx="0" cy="39786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1885379" y="2578959"/>
              <a:ext cx="0" cy="39786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1889348" y="1809951"/>
              <a:ext cx="379163" cy="382920"/>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1849568" y="2520040"/>
              <a:ext cx="379163" cy="382920"/>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654567" y="171148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346962" y="1877720"/>
              <a:ext cx="379163" cy="382920"/>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639832" y="1588060"/>
              <a:ext cx="159740" cy="189608"/>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935690" y="1458945"/>
              <a:ext cx="790524" cy="421704"/>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496032" y="1875730"/>
              <a:ext cx="790522" cy="919642"/>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941983" y="2723152"/>
              <a:ext cx="0" cy="3312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938366" y="1795171"/>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631184" y="155284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364178" y="1518772"/>
              <a:ext cx="9661" cy="15453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373839" y="3064091"/>
              <a:ext cx="13418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364178" y="1529809"/>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42823"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945703"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56405" y="101117"/>
            <a:ext cx="10533408"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Amplifier classes</a:t>
            </a:r>
            <a:endParaRPr sz="44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5" name="Group 4">
            <a:extLst>
              <a:ext uri="{FF2B5EF4-FFF2-40B4-BE49-F238E27FC236}">
                <a16:creationId xmlns:a16="http://schemas.microsoft.com/office/drawing/2014/main" id="{75B04729-8771-1011-5C94-73DDB7C20273}"/>
              </a:ext>
            </a:extLst>
          </p:cNvPr>
          <p:cNvGrpSpPr/>
          <p:nvPr/>
        </p:nvGrpSpPr>
        <p:grpSpPr>
          <a:xfrm>
            <a:off x="4453394" y="4273643"/>
            <a:ext cx="2495466" cy="2152051"/>
            <a:chOff x="4110820" y="3926965"/>
            <a:chExt cx="2495466" cy="2152051"/>
          </a:xfrm>
        </p:grpSpPr>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275374" y="5322076"/>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4" name="Group 3">
            <a:extLst>
              <a:ext uri="{FF2B5EF4-FFF2-40B4-BE49-F238E27FC236}">
                <a16:creationId xmlns:a16="http://schemas.microsoft.com/office/drawing/2014/main" id="{C0D6F07D-2C46-CE43-3A4E-5C422303FB22}"/>
              </a:ext>
            </a:extLst>
          </p:cNvPr>
          <p:cNvGrpSpPr/>
          <p:nvPr/>
        </p:nvGrpSpPr>
        <p:grpSpPr>
          <a:xfrm>
            <a:off x="6942796" y="4273643"/>
            <a:ext cx="2633323" cy="2132853"/>
            <a:chOff x="6824043" y="3941139"/>
            <a:chExt cx="2633323" cy="2132853"/>
          </a:xfrm>
        </p:grpSpPr>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408597" y="5704662"/>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grpSp>
      <p:grpSp>
        <p:nvGrpSpPr>
          <p:cNvPr id="3" name="Group 2">
            <a:extLst>
              <a:ext uri="{FF2B5EF4-FFF2-40B4-BE49-F238E27FC236}">
                <a16:creationId xmlns:a16="http://schemas.microsoft.com/office/drawing/2014/main" id="{F2DC245B-E469-AE33-CED8-F7AB8320B454}"/>
              </a:ext>
            </a:extLst>
          </p:cNvPr>
          <p:cNvGrpSpPr/>
          <p:nvPr/>
        </p:nvGrpSpPr>
        <p:grpSpPr>
          <a:xfrm>
            <a:off x="9373279" y="4238018"/>
            <a:ext cx="2714847" cy="2166226"/>
            <a:chOff x="9274181" y="3912790"/>
            <a:chExt cx="2714847" cy="2166226"/>
          </a:xfrm>
        </p:grpSpPr>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1016967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441848" y="1746070"/>
                <a:ext cx="4829992" cy="31509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b="1" dirty="0">
                    <a:solidFill>
                      <a:srgbClr val="000000"/>
                    </a:solidFill>
                    <a:latin typeface="Calibri"/>
                    <a:ea typeface="Calibri"/>
                    <a:cs typeface="Calibri"/>
                    <a:sym typeface="Calibri"/>
                  </a:rPr>
                  <a:t>Class</a:t>
                </a:r>
                <a:r>
                  <a:rPr lang="en-US" dirty="0">
                    <a:solidFill>
                      <a:srgbClr val="000000"/>
                    </a:solidFill>
                    <a:latin typeface="Calibri"/>
                    <a:ea typeface="Calibri"/>
                    <a:cs typeface="Calibri"/>
                    <a:sym typeface="Calibri"/>
                  </a:rPr>
                  <a:t>          </a:t>
                </a:r>
                <a:r>
                  <a:rPr lang="en-US" b="1" dirty="0">
                    <a:solidFill>
                      <a:srgbClr val="000000"/>
                    </a:solidFill>
                    <a:latin typeface="Calibri"/>
                    <a:ea typeface="Calibri"/>
                    <a:cs typeface="Calibri"/>
                    <a:sym typeface="Calibri"/>
                  </a:rPr>
                  <a:t>Efficiency</a:t>
                </a:r>
                <a:r>
                  <a:rPr lang="en-US" dirty="0">
                    <a:solidFill>
                      <a:srgbClr val="000000"/>
                    </a:solidFill>
                    <a:latin typeface="Calibri"/>
                    <a:ea typeface="Calibri"/>
                    <a:cs typeface="Calibri"/>
                    <a:sym typeface="Calibri"/>
                  </a:rPr>
                  <a:t>             </a:t>
                </a:r>
                <a:r>
                  <a:rPr lang="en-US" b="1" dirty="0">
                    <a:solidFill>
                      <a:srgbClr val="000000"/>
                    </a:solidFill>
                    <a:latin typeface="Calibri"/>
                    <a:ea typeface="Calibri"/>
                    <a:cs typeface="Calibri"/>
                    <a:sym typeface="Calibri"/>
                  </a:rPr>
                  <a:t>Characteristics</a:t>
                </a:r>
              </a:p>
              <a:p>
                <a:pPr defTabSz="457200" latinLnBrk="1" hangingPunct="0"/>
                <a:r>
                  <a:rPr lang="en-US" dirty="0">
                    <a:solidFill>
                      <a:srgbClr val="000000"/>
                    </a:solidFill>
                  </a:rPr>
                  <a:t>A                 35%                      Full bias</a:t>
                </a:r>
              </a:p>
              <a:p>
                <a:pPr defTabSz="457200" latinLnBrk="1" hangingPunct="0"/>
                <a:r>
                  <a:rPr lang="en-US" dirty="0">
                    <a:solidFill>
                      <a:srgbClr val="000000"/>
                    </a:solidFill>
                    <a:latin typeface="Calibri"/>
                    <a:ea typeface="Calibri"/>
                    <a:cs typeface="Calibri"/>
                    <a:sym typeface="Calibri"/>
                  </a:rPr>
                  <a:t>B                 60%                      Low bias</a:t>
                </a:r>
              </a:p>
              <a:p>
                <a:pPr defTabSz="457200" latinLnBrk="1" hangingPunct="0"/>
                <a:r>
                  <a:rPr lang="en-US" dirty="0">
                    <a:solidFill>
                      <a:srgbClr val="000000"/>
                    </a:solidFill>
                  </a:rPr>
                  <a:t>C                 75%                      Saturating</a:t>
                </a:r>
              </a:p>
              <a:p>
                <a:pPr defTabSz="457200" latinLnBrk="1" hangingPunct="0"/>
                <a:r>
                  <a:rPr lang="en-US" dirty="0">
                    <a:solidFill>
                      <a:srgbClr val="000000"/>
                    </a:solidFill>
                    <a:latin typeface="Calibri"/>
                    <a:ea typeface="Calibri"/>
                    <a:cs typeface="Calibri"/>
                    <a:sym typeface="Calibri"/>
                  </a:rPr>
                  <a:t>D                 75%                      Switch in pass-band</a:t>
                </a:r>
              </a:p>
              <a:p>
                <a:pPr defTabSz="457200" latinLnBrk="1" hangingPunct="0"/>
                <a:r>
                  <a:rPr lang="en-US" dirty="0">
                    <a:solidFill>
                      <a:srgbClr val="000000"/>
                    </a:solidFill>
                  </a:rPr>
                  <a:t>E                  90%                      Voltage switch</a:t>
                </a:r>
              </a:p>
              <a:p>
                <a:pPr defTabSz="457200" latinLnBrk="1" hangingPunct="0"/>
                <a:r>
                  <a:rPr lang="en-US" dirty="0">
                    <a:solidFill>
                      <a:srgbClr val="000000"/>
                    </a:solidFill>
                    <a:latin typeface="Calibri"/>
                    <a:ea typeface="Calibri"/>
                    <a:cs typeface="Calibri"/>
                    <a:sym typeface="Calibri"/>
                  </a:rPr>
                  <a:t>F                  80%                      Harmonic resonators</a:t>
                </a:r>
                <a:endParaRPr lang="en-US"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𝜂</m:t>
                      </m:r>
                      <m:r>
                        <a:rPr lang="en-US" i="1">
                          <a:solidFill>
                            <a:srgbClr val="000000"/>
                          </a:solidFill>
                          <a:latin typeface="Cambria Math" panose="02040503050406030204" pitchFamily="18" charset="0"/>
                          <a:ea typeface="Cambria Math" panose="02040503050406030204" pitchFamily="18" charset="0"/>
                          <a:sym typeface="Calibri"/>
                        </a:rPr>
                        <m:t>= </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 </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441848" y="1746070"/>
                <a:ext cx="4829992" cy="3150925"/>
              </a:xfrm>
              <a:prstGeom prst="rect">
                <a:avLst/>
              </a:prstGeom>
              <a:blipFill>
                <a:blip r:embed="rId3"/>
                <a:stretch>
                  <a:fillRect l="-1832" t="-80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26770" y="1074774"/>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a:t>
                </a:r>
              </a:p>
              <a:p>
                <a:pPr marL="285750" indent="-285750" defTabSz="457200" hangingPunct="0">
                  <a:buFont typeface="Arial" panose="020B0604020202020204" pitchFamily="34" charset="0"/>
                  <a:buChar char="•"/>
                </a:pP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91356"/>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33727" y="2434219"/>
                <a:ext cx="9139683" cy="307787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33727" y="2434219"/>
                <a:ext cx="9139683" cy="3077871"/>
              </a:xfrm>
              <a:prstGeom prst="rect">
                <a:avLst/>
              </a:prstGeom>
              <a:blipFill>
                <a:blip r:embed="rId3"/>
                <a:stretch>
                  <a:fillRect l="-1110" t="-82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76" y="212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89246"/>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Emitter degeneration</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71819" y="1806210"/>
                <a:ext cx="8526192" cy="39998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cs typeface="Calibri"/>
                        <a:sym typeface="Calibri"/>
                      </a:rPr>
                      <m:t>.</m:t>
                    </m:r>
                  </m:oMath>
                </a14:m>
                <a:r>
                  <a:rPr lang="en-US" sz="2000" b="0" dirty="0">
                    <a:solidFill>
                      <a:srgbClr val="000000"/>
                    </a:solidFill>
                    <a:latin typeface="Calibri"/>
                    <a:cs typeface="Calibri"/>
                    <a:sym typeface="Calibri"/>
                  </a:rPr>
                  <a:t>  (B) is an equivalent circuit.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𝑏𝑏</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sz="2000" dirty="0">
                    <a:solidFill>
                      <a:srgbClr val="000000"/>
                    </a:solidFill>
                    <a:latin typeface="Calibri"/>
                    <a:cs typeface="Calibri"/>
                    <a:sym typeface="Calibri"/>
                  </a:rPr>
                  <a:t>.  Let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𝑉</m:t>
                    </m:r>
                  </m:oMath>
                </a14:m>
                <a:r>
                  <a:rPr lang="en-US" sz="2000" b="0" dirty="0">
                    <a:solidFill>
                      <a:srgbClr val="000000"/>
                    </a:solidFill>
                    <a:latin typeface="Calibri"/>
                    <a:cs typeface="Calibri"/>
                    <a:sym typeface="Calibri"/>
                  </a:rPr>
                  <a:t> be the output AC and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sz="2000" dirty="0">
                    <a:solidFill>
                      <a:srgbClr val="000000"/>
                    </a:solidFill>
                    <a:latin typeface="Calibri"/>
                    <a:cs typeface="Calibri"/>
                    <a:sym typeface="Calibri"/>
                  </a:rPr>
                  <a:t>T</a:t>
                </a:r>
                <a:r>
                  <a:rPr lang="en-US" sz="2000" b="0" dirty="0">
                    <a:solidFill>
                      <a:srgbClr val="000000"/>
                    </a:solidFill>
                    <a:latin typeface="Calibri"/>
                    <a:cs typeface="Calibri"/>
                    <a:sym typeface="Calibri"/>
                  </a:rPr>
                  <a:t>he gain is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cs typeface="Calibri"/>
                    <a:sym typeface="Calibri"/>
                  </a:rPr>
                  <a:t>.</a:t>
                </a:r>
                <a:endParaRPr lang="en-US" sz="2000"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𝑟</m:t>
                        </m:r>
                      </m:e>
                      <m:sub>
                        <m:r>
                          <a:rPr lang="en-US" sz="2000" b="0" i="1" smtClean="0">
                            <a:solidFill>
                              <a:srgbClr val="000000"/>
                            </a:solidFill>
                            <a:latin typeface="Cambria Math" panose="02040503050406030204" pitchFamily="18" charset="0"/>
                            <a:cs typeface="Calibri"/>
                            <a:sym typeface="Calibri"/>
                          </a:rPr>
                          <m:t>𝑏</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𝐸</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sz="2000" b="0" dirty="0">
                    <a:solidFill>
                      <a:srgbClr val="000000"/>
                    </a:solidFill>
                    <a:latin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𝑏</m:t>
                            </m:r>
                          </m:sub>
                        </m:sSub>
                        <m:r>
                          <a:rPr lang="en-US" sz="2000" b="0" i="1" smtClean="0">
                            <a:solidFill>
                              <a:srgbClr val="000000"/>
                            </a:solidFill>
                            <a:latin typeface="Cambria Math" panose="02040503050406030204" pitchFamily="18" charset="0"/>
                            <a:cs typeface="Calibri"/>
                            <a:sym typeface="Calibri"/>
                          </a:rPr>
                          <m:t> </m:t>
                        </m:r>
                      </m:den>
                    </m:f>
                    <m:r>
                      <a:rPr lang="en-US" sz="2000" b="0" i="1" smtClean="0">
                        <a:solidFill>
                          <a:srgbClr val="000000"/>
                        </a:solidFill>
                        <a:latin typeface="Cambria Math" panose="02040503050406030204" pitchFamily="18" charset="0"/>
                        <a:cs typeface="Calibri"/>
                        <a:sym typeface="Calibri"/>
                      </a:rPr>
                      <m:t>, </m:t>
                    </m:r>
                  </m:oMath>
                </a14:m>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a:sym typeface="Calibri"/>
                      </a:rPr>
                      <m:t>𝑉</m:t>
                    </m:r>
                    <m:r>
                      <a:rPr lang="en-US" sz="2000" i="1">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So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𝐺</m:t>
                        </m:r>
                      </m:e>
                      <m:sub>
                        <m:r>
                          <a:rPr lang="en-US" sz="2000" i="1">
                            <a:solidFill>
                              <a:srgbClr val="000000"/>
                            </a:solidFill>
                            <a:latin typeface="Cambria Math" panose="02040503050406030204" pitchFamily="18" charset="0"/>
                            <a:cs typeface="Calibri"/>
                            <a:sym typeface="Calibri"/>
                          </a:rPr>
                          <m:t>𝑣</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𝐶</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𝐸</m:t>
                            </m:r>
                          </m:sub>
                        </m:sSub>
                      </m:den>
                    </m:f>
                  </m:oMath>
                </a14:m>
                <a:r>
                  <a:rPr lang="en-US" sz="2000" dirty="0">
                    <a:solidFill>
                      <a:srgbClr val="000000"/>
                    </a:solidFill>
                    <a:cs typeface="Calibri"/>
                    <a:sym typeface="Calibri"/>
                  </a:rPr>
                  <a:t> (Doesn’t depend on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sz="2000"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sz="2000"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𝑏</m:t>
                            </m:r>
                          </m:sub>
                        </m:sSub>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oMath>
                </a14:m>
                <a:r>
                  <a:rPr lang="en-US" sz="2000" b="0" i="1" dirty="0">
                    <a:solidFill>
                      <a:srgbClr val="000000"/>
                    </a:solidFill>
                    <a:latin typeface="Cambria Math" panose="02040503050406030204" pitchFamily="18" charset="0"/>
                    <a:cs typeface="Calibri"/>
                    <a:sym typeface="Calibri"/>
                  </a:rPr>
                  <a:t>, </a:t>
                </a:r>
                <a:r>
                  <a:rPr lang="en-US" sz="2000" b="0" dirty="0">
                    <a:solidFill>
                      <a:srgbClr val="000000"/>
                    </a:solidFill>
                    <a:cs typeface="Calibri"/>
                    <a:sym typeface="Calibri"/>
                  </a:rPr>
                  <a:t>so</a:t>
                </a:r>
                <a:r>
                  <a:rPr lang="en-US" sz="2000"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sz="2000"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71819" y="1806210"/>
                <a:ext cx="8526192" cy="3999875"/>
              </a:xfrm>
              <a:prstGeom prst="rect">
                <a:avLst/>
              </a:prstGeom>
              <a:blipFill>
                <a:blip r:embed="rId3"/>
                <a:stretch>
                  <a:fillRect l="-1040" t="-952" r="-5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3" name="Group 2">
            <a:extLst>
              <a:ext uri="{FF2B5EF4-FFF2-40B4-BE49-F238E27FC236}">
                <a16:creationId xmlns:a16="http://schemas.microsoft.com/office/drawing/2014/main" id="{479AA57D-4BEB-3AF2-3B29-D6A0566CDDBA}"/>
              </a:ext>
            </a:extLst>
          </p:cNvPr>
          <p:cNvGrpSpPr/>
          <p:nvPr/>
        </p:nvGrpSpPr>
        <p:grpSpPr>
          <a:xfrm>
            <a:off x="9546665" y="3859336"/>
            <a:ext cx="2290029" cy="2623878"/>
            <a:chOff x="6891871" y="3191340"/>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7771864" y="3608826"/>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7659225" y="44967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6902544" y="4747206"/>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8211699" y="3191340"/>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8164954" y="3545926"/>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8108137" y="4841279"/>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7990520" y="4768394"/>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8255630" y="481157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8242209" y="4840423"/>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6981706" y="4883420"/>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7033057" y="4735260"/>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7076186" y="4319548"/>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7546637" y="4909269"/>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7818258" y="4115721"/>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7818258" y="4115721"/>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8108344" y="361083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8754954" y="3606481"/>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8051513" y="5143547"/>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8736701" y="4156232"/>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8040015" y="5510418"/>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8674740" y="3488814"/>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6891871" y="4889962"/>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8664066" y="3226623"/>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8133707" y="5225237"/>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8403674" y="3744778"/>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sp>
          <p:nvSpPr>
            <p:cNvPr id="169" name="TextBox 168">
              <a:extLst>
                <a:ext uri="{FF2B5EF4-FFF2-40B4-BE49-F238E27FC236}">
                  <a16:creationId xmlns:a16="http://schemas.microsoft.com/office/drawing/2014/main" id="{9BDE6ED3-C78F-524F-8205-991AB2802BA0}"/>
                </a:ext>
              </a:extLst>
            </p:cNvPr>
            <p:cNvSpPr txBox="1"/>
            <p:nvPr/>
          </p:nvSpPr>
          <p:spPr>
            <a:xfrm>
              <a:off x="7319721" y="5339816"/>
              <a:ext cx="474366" cy="369332"/>
            </a:xfrm>
            <a:prstGeom prst="rect">
              <a:avLst/>
            </a:prstGeom>
            <a:noFill/>
          </p:spPr>
          <p:txBody>
            <a:bodyPr wrap="square" rtlCol="0">
              <a:spAutoFit/>
            </a:bodyPr>
            <a:lstStyle/>
            <a:p>
              <a:r>
                <a:rPr lang="en-US" dirty="0"/>
                <a:t>B</a:t>
              </a:r>
            </a:p>
          </p:txBody>
        </p:sp>
      </p:grpSp>
      <p:grpSp>
        <p:nvGrpSpPr>
          <p:cNvPr id="17" name="Group 16">
            <a:extLst>
              <a:ext uri="{FF2B5EF4-FFF2-40B4-BE49-F238E27FC236}">
                <a16:creationId xmlns:a16="http://schemas.microsoft.com/office/drawing/2014/main" id="{B86294DA-6057-AE41-B59F-39692B627DF8}"/>
              </a:ext>
            </a:extLst>
          </p:cNvPr>
          <p:cNvGrpSpPr/>
          <p:nvPr/>
        </p:nvGrpSpPr>
        <p:grpSpPr>
          <a:xfrm>
            <a:off x="9735853" y="497424"/>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412" y="195673"/>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Emitter degeneration</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533009"/>
                <a:ext cx="9107569" cy="49731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533009"/>
                <a:ext cx="9107569" cy="4973157"/>
              </a:xfrm>
              <a:prstGeom prst="rect">
                <a:avLst/>
              </a:prstGeom>
              <a:blipFill>
                <a:blip r:embed="rId3"/>
                <a:stretch>
                  <a:fillRect l="-975" t="-5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774398"/>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224909" y="2154399"/>
                <a:ext cx="7154346"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224909" y="2154399"/>
                <a:ext cx="7154346" cy="3368915"/>
              </a:xfrm>
              <a:prstGeom prst="rect">
                <a:avLst/>
              </a:prstGeom>
              <a:blipFill>
                <a:blip r:embed="rId3"/>
                <a:stretch>
                  <a:fillRect l="-141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58854" y="624239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5" name="Group 4">
            <a:extLst>
              <a:ext uri="{FF2B5EF4-FFF2-40B4-BE49-F238E27FC236}">
                <a16:creationId xmlns:a16="http://schemas.microsoft.com/office/drawing/2014/main" id="{031B91D6-77C0-E5A4-588E-E0FB44136B46}"/>
              </a:ext>
            </a:extLst>
          </p:cNvPr>
          <p:cNvGrpSpPr/>
          <p:nvPr/>
        </p:nvGrpSpPr>
        <p:grpSpPr>
          <a:xfrm>
            <a:off x="9219518" y="2451833"/>
            <a:ext cx="1666787" cy="1954334"/>
            <a:chOff x="9477702" y="2154399"/>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279569" y="2607019"/>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0743984" y="3364327"/>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0590997" y="315208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9915218" y="3035548"/>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0627772" y="249557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522930" y="2154399"/>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9907730" y="2540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0605048" y="3803933"/>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0741917" y="2986095"/>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477702" y="2496766"/>
              <a:ext cx="366920" cy="338554"/>
            </a:xfrm>
            <a:prstGeom prst="rect">
              <a:avLst/>
            </a:prstGeom>
            <a:noFill/>
          </p:spPr>
          <p:txBody>
            <a:bodyPr wrap="square" rtlCol="0">
              <a:spAutoFit/>
            </a:bodyPr>
            <a:lstStyle/>
            <a:p>
              <a:r>
                <a:rPr lang="en-US" sz="1600" dirty="0"/>
                <a:t>V</a:t>
              </a:r>
              <a:r>
                <a:rPr lang="en-US" sz="1600" baseline="-25000" dirty="0"/>
                <a:t>i</a:t>
              </a:r>
            </a:p>
          </p:txBody>
        </p:sp>
        <p:sp>
          <p:nvSpPr>
            <p:cNvPr id="4" name="Oval 3">
              <a:extLst>
                <a:ext uri="{FF2B5EF4-FFF2-40B4-BE49-F238E27FC236}">
                  <a16:creationId xmlns:a16="http://schemas.microsoft.com/office/drawing/2014/main" id="{5B652A84-6B05-2247-9B0F-5ADF2C82302D}"/>
                </a:ext>
              </a:extLst>
            </p:cNvPr>
            <p:cNvSpPr/>
            <p:nvPr/>
          </p:nvSpPr>
          <p:spPr>
            <a:xfrm>
              <a:off x="9596824" y="285237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18461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2651" y="224973"/>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918514" y="1611128"/>
                <a:ext cx="5536572"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918514" y="1611128"/>
                <a:ext cx="5536572" cy="4840790"/>
              </a:xfrm>
              <a:prstGeom prst="rect">
                <a:avLst/>
              </a:prstGeom>
              <a:blipFill>
                <a:blip r:embed="rId3"/>
                <a:stretch>
                  <a:fillRect l="-1835" t="-52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1035790" y="1672625"/>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1035790" y="1672625"/>
                <a:ext cx="3584726" cy="965968"/>
              </a:xfrm>
              <a:prstGeom prst="rect">
                <a:avLst/>
              </a:prstGeom>
              <a:blipFill>
                <a:blip r:embed="rId4"/>
                <a:stretch>
                  <a:fillRect l="-2827" t="-2597"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94432"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4" name="Group 3">
            <a:extLst>
              <a:ext uri="{FF2B5EF4-FFF2-40B4-BE49-F238E27FC236}">
                <a16:creationId xmlns:a16="http://schemas.microsoft.com/office/drawing/2014/main" id="{0709DF6F-FAE9-E0D1-27FB-B89D443A18F2}"/>
              </a:ext>
            </a:extLst>
          </p:cNvPr>
          <p:cNvGrpSpPr/>
          <p:nvPr/>
        </p:nvGrpSpPr>
        <p:grpSpPr>
          <a:xfrm>
            <a:off x="1158531" y="3430817"/>
            <a:ext cx="2589625" cy="2691000"/>
            <a:chOff x="1416717" y="3333999"/>
            <a:chExt cx="2589625" cy="2691000"/>
          </a:xfrm>
        </p:grpSpPr>
        <p:sp>
          <p:nvSpPr>
            <p:cNvPr id="240" name="TextBox 239">
              <a:extLst>
                <a:ext uri="{FF2B5EF4-FFF2-40B4-BE49-F238E27FC236}">
                  <a16:creationId xmlns:a16="http://schemas.microsoft.com/office/drawing/2014/main" id="{950DD5C2-38C2-F045-952E-7994B5C420F0}"/>
                </a:ext>
              </a:extLst>
            </p:cNvPr>
            <p:cNvSpPr txBox="1"/>
            <p:nvPr/>
          </p:nvSpPr>
          <p:spPr>
            <a:xfrm>
              <a:off x="1416717" y="5655667"/>
              <a:ext cx="2128788" cy="369332"/>
            </a:xfrm>
            <a:prstGeom prst="rect">
              <a:avLst/>
            </a:prstGeom>
            <a:noFill/>
          </p:spPr>
          <p:txBody>
            <a:bodyPr wrap="none" rtlCol="0">
              <a:spAutoFit/>
            </a:bodyPr>
            <a:lstStyle/>
            <a:p>
              <a:r>
                <a:rPr lang="en-US"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838900" y="33702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3283966" y="33702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3375406" y="4056030"/>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1629629" y="4056031"/>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934428" y="405603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2582638" y="46656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2522091" y="5283404"/>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2498309" y="3827430"/>
              <a:ext cx="368499"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1422516" y="3934705"/>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876373" y="33339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1500536" y="3526734"/>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3091942" y="405603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3601251" y="3970507"/>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3328053" y="33339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2132407" y="401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3029090" y="4010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1583767" y="43138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3649584" y="43245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2220659" y="428905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924603" y="42963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3506051" y="3515751"/>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2064825" y="4187135"/>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812310" y="4208905"/>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2164915" y="4883496"/>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2625051" y="46111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99400"/>
            <a:ext cx="1186701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19: Norcal receiver switch</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359433" y="1612857"/>
                <a:ext cx="830902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359433" y="1612857"/>
                <a:ext cx="8309026" cy="4377318"/>
              </a:xfrm>
              <a:prstGeom prst="rect">
                <a:avLst/>
              </a:prstGeom>
              <a:blipFill>
                <a:blip r:embed="rId3"/>
                <a:stretch>
                  <a:fillRect l="-137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9705189"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77</a:t>
            </a:fld>
            <a:endParaRPr lang="en-US" dirty="0">
              <a:solidFill>
                <a:schemeClr val="tx1"/>
              </a:solidFill>
            </a:endParaRPr>
          </a:p>
        </p:txBody>
      </p:sp>
      <p:grpSp>
        <p:nvGrpSpPr>
          <p:cNvPr id="3" name="Group 2">
            <a:extLst>
              <a:ext uri="{FF2B5EF4-FFF2-40B4-BE49-F238E27FC236}">
                <a16:creationId xmlns:a16="http://schemas.microsoft.com/office/drawing/2014/main" id="{4BBC1E51-4FBB-B06E-8FD3-611B8BE98918}"/>
              </a:ext>
            </a:extLst>
          </p:cNvPr>
          <p:cNvGrpSpPr/>
          <p:nvPr/>
        </p:nvGrpSpPr>
        <p:grpSpPr>
          <a:xfrm>
            <a:off x="8719011" y="2488281"/>
            <a:ext cx="3322568" cy="2205358"/>
            <a:chOff x="8791643" y="4143607"/>
            <a:chExt cx="3322568" cy="2205358"/>
          </a:xfrm>
        </p:grpSpPr>
        <p:sp>
          <p:nvSpPr>
            <p:cNvPr id="67" name="TextBox 66">
              <a:extLst>
                <a:ext uri="{FF2B5EF4-FFF2-40B4-BE49-F238E27FC236}">
                  <a16:creationId xmlns:a16="http://schemas.microsoft.com/office/drawing/2014/main" id="{8976316B-FE98-9344-9080-39847E136865}"/>
                </a:ext>
              </a:extLst>
            </p:cNvPr>
            <p:cNvSpPr txBox="1"/>
            <p:nvPr/>
          </p:nvSpPr>
          <p:spPr>
            <a:xfrm>
              <a:off x="10810669" y="433325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530175" y="6041190"/>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948168" y="453928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149002" y="518248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76932" y="519402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159635" y="452167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79776" y="489613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727754" y="498923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149175" y="586163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535056" y="545684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348438" y="481314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86797" y="51459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371000" y="48418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435856" y="4898486"/>
              <a:ext cx="84787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83748" y="48518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147878" y="4695709"/>
              <a:ext cx="340242" cy="329184"/>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91643" y="4859782"/>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10017749" y="4143607"/>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92508" y="530817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641981" y="545685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259159" y="51530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9043320" y="4446192"/>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629770" y="4848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92763" y="4528067"/>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20: NorCal transmitter switch</a:t>
            </a:r>
            <a:endParaRPr sz="44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574179" y="641308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323611" y="1420641"/>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a:t>
                </a:r>
              </a:p>
              <a:p>
                <a:pPr marL="457200"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323611" y="1420641"/>
                <a:ext cx="8430478" cy="4863530"/>
              </a:xfrm>
              <a:prstGeom prst="rect">
                <a:avLst/>
              </a:prstGeom>
              <a:blipFill>
                <a:blip r:embed="rId3"/>
                <a:stretch>
                  <a:fillRect l="-1203" b="-2344"/>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345380A-A3A6-1A71-49A0-DC4966A2C5CD}"/>
              </a:ext>
            </a:extLst>
          </p:cNvPr>
          <p:cNvGrpSpPr/>
          <p:nvPr/>
        </p:nvGrpSpPr>
        <p:grpSpPr>
          <a:xfrm>
            <a:off x="9578965" y="2870993"/>
            <a:ext cx="2613035" cy="2955018"/>
            <a:chOff x="9244538" y="2847242"/>
            <a:chExt cx="2613035" cy="295501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118" y="2847242"/>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666418" y="3100285"/>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666418" y="4803258"/>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579999" y="3256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666418" y="5421260"/>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112985" y="4470102"/>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746159" y="40518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818818" y="3517171"/>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011635" y="3252685"/>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808185" y="4016013"/>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493885" y="32043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772033" y="4798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304922" y="4851102"/>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046880" y="4844370"/>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135557" y="517750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815481" y="443001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007704" y="48021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769762" y="353390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938479" y="426062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914732" y="525365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244538" y="2850782"/>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916481" y="2865486"/>
              <a:ext cx="497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134845" y="3207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783298" y="39739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05739" y="3415255"/>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5C1D1A84-4E5A-1D18-F0EE-53D9979C04B5}"/>
                </a:ext>
              </a:extLst>
            </p:cNvPr>
            <p:cNvSpPr txBox="1"/>
            <p:nvPr/>
          </p:nvSpPr>
          <p:spPr>
            <a:xfrm>
              <a:off x="9901073" y="3428751"/>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i</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cxnSp>
          <p:nvCxnSpPr>
            <p:cNvPr id="6" name="Straight Arrow Connector 5">
              <a:extLst>
                <a:ext uri="{FF2B5EF4-FFF2-40B4-BE49-F238E27FC236}">
                  <a16:creationId xmlns:a16="http://schemas.microsoft.com/office/drawing/2014/main" id="{11F7CAAF-41BB-EE9B-FFC0-4059E1D1EFFC}"/>
                </a:ext>
              </a:extLst>
            </p:cNvPr>
            <p:cNvCxnSpPr>
              <a:cxnSpLocks/>
            </p:cNvCxnSpPr>
            <p:nvPr/>
          </p:nvCxnSpPr>
          <p:spPr>
            <a:xfrm flipH="1" flipV="1">
              <a:off x="9909917" y="3536083"/>
              <a:ext cx="0" cy="3220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6481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20788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21: Norcal Driver</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7279" y="1393675"/>
                <a:ext cx="8534585" cy="47025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at minimum and maximum gain. </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sz="2000" dirty="0">
                    <a:solidFill>
                      <a:srgbClr val="000000"/>
                    </a:solidFill>
                    <a:latin typeface="Calibri"/>
                    <a:ea typeface="Calibri"/>
                    <a:cs typeface="Calibri"/>
                    <a:sym typeface="Calibri"/>
                  </a:rPr>
                  <a:t>,</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𝑛</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𝑅</m:t>
                    </m:r>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14</m:t>
                        </m:r>
                      </m:num>
                      <m:den>
                        <m:r>
                          <a:rPr lang="en-US" sz="2000" b="0" i="1" smtClean="0">
                            <a:solidFill>
                              <a:srgbClr val="000000"/>
                            </a:solidFill>
                            <a:latin typeface="Cambria Math" panose="02040503050406030204" pitchFamily="18" charset="0"/>
                            <a:cs typeface="Calibri"/>
                            <a:sym typeface="Calibri"/>
                          </a:rPr>
                          <m:t>4</m:t>
                        </m:r>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1225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𝑍</m:t>
                        </m:r>
                      </m:e>
                      <m:sub>
                        <m:r>
                          <a:rPr lang="en-US" sz="2000" b="0" i="1" dirty="0" smtClean="0">
                            <a:solidFill>
                              <a:srgbClr val="000000"/>
                            </a:solidFill>
                            <a:latin typeface="Cambria Math" panose="02040503050406030204" pitchFamily="18" charset="0"/>
                            <a:cs typeface="Calibri"/>
                            <a:sym typeface="Calibri"/>
                          </a:rPr>
                          <m:t>𝑒𝑞</m:t>
                        </m:r>
                      </m:sub>
                    </m:sSub>
                    <m:d>
                      <m:dPr>
                        <m:ctrlPr>
                          <a:rPr lang="en-US" sz="2000" b="0" i="1" dirty="0" smtClean="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𝑅</m:t>
                        </m:r>
                      </m:e>
                    </m:d>
                    <m:r>
                      <a:rPr lang="en-US" sz="2000" b="0" i="1" dirty="0" smtClean="0">
                        <a:solidFill>
                          <a:srgbClr val="000000"/>
                        </a:solidFill>
                        <a:latin typeface="Cambria Math" panose="02040503050406030204" pitchFamily="18" charset="0"/>
                        <a:cs typeface="Calibri"/>
                        <a:sym typeface="Calibri"/>
                      </a:rPr>
                      <m:t>=</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20+</m:t>
                        </m:r>
                        <m:r>
                          <a:rPr lang="en-US" sz="2000" b="0" i="1" smtClean="0">
                            <a:solidFill>
                              <a:srgbClr val="000000"/>
                            </a:solidFill>
                            <a:latin typeface="Cambria Math" panose="02040503050406030204" pitchFamily="18" charset="0"/>
                            <a:cs typeface="Calibri"/>
                            <a:sym typeface="Calibri"/>
                          </a:rPr>
                          <m:t>𝑅</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sz="2000"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𝑍</m:t>
                        </m:r>
                      </m:e>
                      <m:sub>
                        <m:r>
                          <a:rPr lang="en-US" sz="2000" i="1" dirty="0">
                            <a:solidFill>
                              <a:srgbClr val="000000"/>
                            </a:solidFill>
                            <a:latin typeface="Cambria Math" panose="02040503050406030204" pitchFamily="18" charset="0"/>
                            <a:cs typeface="Calibri"/>
                            <a:sym typeface="Calibri"/>
                          </a:rPr>
                          <m:t>𝑒𝑞</m:t>
                        </m:r>
                      </m:sub>
                    </m:sSub>
                    <m:d>
                      <m:dPr>
                        <m:ctrlPr>
                          <a:rPr lang="en-US" sz="2000" i="1" dirty="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0</m:t>
                        </m:r>
                      </m:e>
                    </m:d>
                    <m:r>
                      <a:rPr lang="en-US" sz="2000" b="0" i="1" dirty="0" smtClean="0">
                        <a:solidFill>
                          <a:srgbClr val="000000"/>
                        </a:solidFill>
                        <a:latin typeface="Cambria Math" panose="02040503050406030204" pitchFamily="18" charset="0"/>
                        <a:cs typeface="Calibri"/>
                        <a:sym typeface="Calibri"/>
                      </a:rPr>
                      <m:t>=20+2992</m:t>
                    </m:r>
                    <m:r>
                      <a:rPr lang="en-US" sz="2000" b="0" i="1" dirty="0" smtClean="0">
                        <a:solidFill>
                          <a:srgbClr val="000000"/>
                        </a:solidFill>
                        <a:latin typeface="Cambria Math" panose="02040503050406030204" pitchFamily="18" charset="0"/>
                        <a:cs typeface="Calibri"/>
                        <a:sym typeface="Calibri"/>
                      </a:rPr>
                      <m:t>𝑗</m:t>
                    </m:r>
                    <m:r>
                      <a:rPr lang="en-US" sz="2000" b="0" i="1" dirty="0" smtClean="0">
                        <a:solidFill>
                          <a:srgbClr val="000000"/>
                        </a:solidFill>
                        <a:latin typeface="Cambria Math" panose="02040503050406030204" pitchFamily="18" charset="0"/>
                        <a:cs typeface="Calibri"/>
                        <a:sym typeface="Calibri"/>
                      </a:rPr>
                      <m:t>, </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𝑐𝑐</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𝑐</m:t>
                            </m:r>
                            <m:r>
                              <a:rPr lang="en-US" sz="2000" i="1">
                                <a:solidFill>
                                  <a:srgbClr val="000000"/>
                                </a:solidFill>
                                <a:latin typeface="Cambria Math" panose="02040503050406030204" pitchFamily="18" charset="0"/>
                                <a:cs typeface="Calibri"/>
                                <a:sym typeface="Calibri"/>
                              </a:rPr>
                              <m:t>𝑒</m:t>
                            </m:r>
                          </m:sub>
                        </m:sSub>
                      </m:num>
                      <m:den>
                        <m:r>
                          <a:rPr lang="en-US" sz="2000" i="1">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0+</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𝑒</m:t>
                        </m:r>
                      </m:sub>
                    </m:sSub>
                    <m:r>
                      <a:rPr lang="en-US" sz="2000" i="1">
                        <a:solidFill>
                          <a:srgbClr val="000000"/>
                        </a:solidFill>
                        <a:latin typeface="Cambria Math" panose="02040503050406030204" pitchFamily="18" charset="0"/>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20</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oMath>
                </a14:m>
                <a:endParaRPr lang="en-US" sz="200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sz="2000" b="0" dirty="0">
                    <a:solidFill>
                      <a:srgbClr val="000000"/>
                    </a:solidFill>
                    <a:cs typeface="Calibri" panose="020F0502020204030204" pitchFamily="34" charset="0"/>
                    <a:sym typeface="Calibri"/>
                  </a:rPr>
                  <a:t>From text,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𝑒</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sz="2000" b="0" i="1" smtClean="0">
                            <a:solidFill>
                              <a:srgbClr val="000000"/>
                            </a:solidFill>
                            <a:latin typeface="Cambria Math" panose="02040503050406030204" pitchFamily="18" charset="0"/>
                            <a:cs typeface="Calibri" panose="020F0502020204030204" pitchFamily="34" charset="0"/>
                            <a:sym typeface="Calibri"/>
                          </a:rPr>
                        </m:ctrlPr>
                      </m:dPr>
                      <m:e>
                        <m:r>
                          <a:rPr lang="en-US" sz="2000" b="0" i="1" smtClean="0">
                            <a:solidFill>
                              <a:srgbClr val="000000"/>
                            </a:solidFill>
                            <a:latin typeface="Cambria Math" panose="02040503050406030204" pitchFamily="18" charset="0"/>
                            <a:cs typeface="Calibri" panose="020F0502020204030204" pitchFamily="34" charset="0"/>
                            <a:sym typeface="Calibri"/>
                          </a:rPr>
                          <m:t>𝑅</m:t>
                        </m:r>
                      </m:e>
                    </m:d>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(20+</m:t>
                        </m:r>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r>
                          <a:rPr lang="en-US" sz="2000"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sz="2000"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7279" y="1393675"/>
                <a:ext cx="8534585" cy="4702521"/>
              </a:xfrm>
              <a:prstGeom prst="rect">
                <a:avLst/>
              </a:prstGeom>
              <a:blipFill>
                <a:blip r:embed="rId3"/>
                <a:stretch>
                  <a:fillRect l="-1339" t="-538" b="-53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9845035"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233064" y="1383232"/>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5"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71635"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20098" y="49821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22143" y="1563326"/>
                <a:ext cx="7033168" cy="2416595"/>
              </a:xfrm>
              <a:prstGeom prst="rect">
                <a:avLst/>
              </a:prstGeom>
              <a:noFill/>
            </p:spPr>
            <p:txBody>
              <a:bodyPr wrap="square" rtlCol="0">
                <a:noAutofit/>
              </a:bodyPr>
              <a:lstStyle/>
              <a:p>
                <a:pPr marL="285750" indent="-285750">
                  <a:buFont typeface="Arial" panose="020B0604020202020204" pitchFamily="34" charset="0"/>
                  <a:buChar char="•"/>
                </a:pPr>
                <a:r>
                  <a:rPr lang="en-US" sz="2000" dirty="0"/>
                  <a:t>Response to square wave with width T (Low pass)</a:t>
                </a:r>
              </a:p>
              <a:p>
                <a:pPr marL="742950" lvl="1" indent="-285750">
                  <a:buFont typeface="Arial" panose="020B0604020202020204" pitchFamily="34" charset="0"/>
                  <a:buChar char="•"/>
                </a:pPr>
                <a:r>
                  <a:rPr lang="en-US" sz="2000" dirty="0"/>
                  <a:t>A: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oMath>
                </a14:m>
                <a:endParaRPr lang="en-US" sz="2000" b="0" dirty="0">
                  <a:ea typeface="Cambria Math" panose="02040503050406030204" pitchFamily="18" charset="0"/>
                </a:endParaRPr>
              </a:p>
              <a:p>
                <a:pPr marL="742950" lvl="1" indent="-285750">
                  <a:buFont typeface="Arial" panose="020B0604020202020204" pitchFamily="34" charset="0"/>
                  <a:buChar char="•"/>
                </a:pPr>
                <a:r>
                  <a:rPr lang="en-US" sz="2000" dirty="0"/>
                  <a:t>B: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𝑇</m:t>
                    </m:r>
                  </m:oMath>
                </a14:m>
                <a:endParaRPr lang="en-US" sz="2000" dirty="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𝑡</m:t>
                            </m:r>
                          </m:num>
                          <m:den>
                            <m:r>
                              <a:rPr lang="en-US" sz="2000" i="1">
                                <a:latin typeface="Cambria Math" panose="02040503050406030204" pitchFamily="18" charset="0"/>
                              </a:rPr>
                              <m:t>𝑅𝐶</m:t>
                            </m:r>
                          </m:den>
                        </m:f>
                      </m:sup>
                    </m:sSup>
                  </m:oMath>
                </a14:m>
                <a:endParaRPr lang="en-US" sz="2000" dirty="0">
                  <a:ea typeface="Cambria Math" panose="02040503050406030204" pitchFamily="18" charset="0"/>
                </a:endParaRPr>
              </a:p>
              <a:p>
                <a:pPr marL="285750" indent="-285750">
                  <a:buFont typeface="Arial" panose="020B0604020202020204" pitchFamily="34" charset="0"/>
                  <a:buChar char="•"/>
                </a:pPr>
                <a:r>
                  <a:rPr lang="en-US" sz="2000" dirty="0">
                    <a:ea typeface="Cambria Math" panose="02040503050406030204" pitchFamily="18" charset="0"/>
                  </a:rPr>
                  <a:t>Overshoot below (High pass)</a:t>
                </a:r>
              </a:p>
              <a:p>
                <a:pPr marL="742950" lvl="1"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𝑡</m:t>
                            </m:r>
                          </m:num>
                          <m:den>
                            <m:r>
                              <a:rPr lang="en-US" sz="2000" b="0" i="1" smtClean="0">
                                <a:latin typeface="Cambria Math" panose="02040503050406030204" pitchFamily="18" charset="0"/>
                              </a:rPr>
                              <m:t>𝑅</m:t>
                            </m:r>
                            <m:r>
                              <a:rPr lang="en-US" sz="2000" i="1">
                                <a:latin typeface="Cambria Math" panose="02040503050406030204" pitchFamily="18" charset="0"/>
                              </a:rPr>
                              <m:t>𝐶</m:t>
                            </m:r>
                          </m:den>
                        </m:f>
                      </m:sup>
                    </m:sSup>
                  </m:oMath>
                </a14:m>
                <a:endParaRPr lang="en-US" sz="2000"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22143" y="1563326"/>
                <a:ext cx="7033168" cy="2416595"/>
              </a:xfrm>
              <a:prstGeom prst="rect">
                <a:avLst/>
              </a:prstGeom>
              <a:blipFill>
                <a:blip r:embed="rId3"/>
                <a:stretch>
                  <a:fillRect l="-721" t="-1042"/>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10279271" y="3325180"/>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9969536" y="154069"/>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1033" y="1580511"/>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9569"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06701" y="4230715"/>
            <a:ext cx="3225880" cy="22600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42C7C1-A1B2-6872-9690-1797F525DAB8}"/>
              </a:ext>
            </a:extLst>
          </p:cNvPr>
          <p:cNvSpPr txBox="1"/>
          <p:nvPr/>
        </p:nvSpPr>
        <p:spPr>
          <a:xfrm>
            <a:off x="9013836" y="658470"/>
            <a:ext cx="1033360" cy="369332"/>
          </a:xfrm>
          <a:prstGeom prst="rect">
            <a:avLst/>
          </a:prstGeom>
          <a:noFill/>
        </p:spPr>
        <p:txBody>
          <a:bodyPr wrap="none" rtlCol="0">
            <a:spAutoFit/>
          </a:bodyPr>
          <a:lstStyle/>
          <a:p>
            <a:r>
              <a:rPr lang="en-US" dirty="0"/>
              <a:t>Low pass</a:t>
            </a:r>
          </a:p>
        </p:txBody>
      </p:sp>
      <p:sp>
        <p:nvSpPr>
          <p:cNvPr id="6" name="TextBox 5">
            <a:extLst>
              <a:ext uri="{FF2B5EF4-FFF2-40B4-BE49-F238E27FC236}">
                <a16:creationId xmlns:a16="http://schemas.microsoft.com/office/drawing/2014/main" id="{C0B4F000-899F-2F6B-EC45-7BA6B7E67521}"/>
              </a:ext>
            </a:extLst>
          </p:cNvPr>
          <p:cNvSpPr txBox="1"/>
          <p:nvPr/>
        </p:nvSpPr>
        <p:spPr>
          <a:xfrm>
            <a:off x="9060109" y="3843195"/>
            <a:ext cx="1077539" cy="369332"/>
          </a:xfrm>
          <a:prstGeom prst="rect">
            <a:avLst/>
          </a:prstGeom>
          <a:noFill/>
        </p:spPr>
        <p:txBody>
          <a:bodyPr wrap="none" rtlCol="0">
            <a:spAutoFit/>
          </a:bodyPr>
          <a:lstStyle/>
          <a:p>
            <a:r>
              <a:rPr lang="en-US" dirty="0"/>
              <a:t>High pass</a:t>
            </a:r>
          </a:p>
        </p:txBody>
      </p:sp>
    </p:spTree>
    <p:extLst>
      <p:ext uri="{BB962C8B-B14F-4D97-AF65-F5344CB8AC3E}">
        <p14:creationId xmlns:p14="http://schemas.microsoft.com/office/powerpoint/2010/main" val="18785703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87815"/>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22: Emitter degeneration</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893317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8933171" cy="4576710"/>
              </a:xfrm>
              <a:prstGeom prst="rect">
                <a:avLst/>
              </a:prstGeom>
              <a:blipFill>
                <a:blip r:embed="rId3"/>
                <a:stretch>
                  <a:fillRect l="-1135"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10029" y="2798215"/>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149719"/>
            <a:ext cx="1181594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23: Norcal Buffer amplifier</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37973" y="1572324"/>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a:t>
                </a:r>
                <a:r>
                  <a:rPr lang="en-US" sz="2000" baseline="-25000" dirty="0">
                    <a:solidFill>
                      <a:srgbClr val="000000"/>
                    </a:solidFill>
                    <a:latin typeface="Calibri" panose="020F0502020204030204" pitchFamily="34" charset="0"/>
                    <a:cs typeface="Calibri" panose="020F0502020204030204" pitchFamily="34" charset="0"/>
                    <a:sym typeface="Calibri"/>
                  </a:rPr>
                  <a:t>11</a:t>
                </a:r>
                <a:r>
                  <a:rPr lang="en-US" sz="2000"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sz="2000"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(1−</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𝑉</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oMath>
                </a14:m>
                <a:endParaRPr lang="en-US" sz="2000"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sz="2000" b="0" i="1" smtClean="0">
                        <a:solidFill>
                          <a:srgbClr val="000000"/>
                        </a:solidFill>
                        <a:latin typeface="Cambria Math" panose="02040503050406030204" pitchFamily="18" charset="0"/>
                        <a:cs typeface="Calibri" panose="020F0502020204030204" pitchFamily="34" charset="0"/>
                        <a:sym typeface="Calibri"/>
                      </a:rPr>
                      <m:t>=23</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r>
                      <a:rPr lang="en-US" sz="2000" b="0" i="1" smtClean="0">
                        <a:solidFill>
                          <a:srgbClr val="000000"/>
                        </a:solidFill>
                        <a:latin typeface="Cambria Math" panose="02040503050406030204" pitchFamily="18" charset="0"/>
                        <a:cs typeface="Calibri" panose="020F0502020204030204" pitchFamily="34" charset="0"/>
                        <a:sym typeface="Calibri"/>
                      </a:rPr>
                      <m:t>=−2.6</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sz="2000" b="0" i="1" smtClean="0">
                            <a:solidFill>
                              <a:srgbClr val="000000"/>
                            </a:solidFill>
                            <a:latin typeface="Cambria Math" panose="02040503050406030204" pitchFamily="18" charset="0"/>
                            <a:cs typeface="Calibri" panose="020F0502020204030204" pitchFamily="34" charset="0"/>
                            <a:sym typeface="Calibri"/>
                          </a:rPr>
                          <m:t>1+</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sz="2000"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i="1">
                            <a:solidFill>
                              <a:srgbClr val="000000"/>
                            </a:solidFill>
                            <a:latin typeface="Cambria Math" panose="02040503050406030204" pitchFamily="18" charset="0"/>
                            <a:cs typeface="Calibri" panose="020F0502020204030204" pitchFamily="34" charset="0"/>
                            <a:sym typeface="Calibri"/>
                          </a:rPr>
                        </m:ctrlPr>
                      </m:sSupPr>
                      <m:e>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𝐶</m:t>
                                </m:r>
                              </m:sub>
                            </m:sSub>
                          </m:den>
                        </m:f>
                        <m:r>
                          <a:rPr lang="en-US" sz="2000" i="1">
                            <a:solidFill>
                              <a:srgbClr val="000000"/>
                            </a:solidFill>
                            <a:latin typeface="Cambria Math" panose="02040503050406030204" pitchFamily="18" charset="0"/>
                            <a:cs typeface="Calibri" panose="020F0502020204030204" pitchFamily="34" charset="0"/>
                            <a:sym typeface="Calibri"/>
                          </a:rPr>
                          <m:t>)</m:t>
                        </m:r>
                      </m:e>
                      <m:sup>
                        <m:r>
                          <a:rPr lang="en-US" sz="2000" i="1">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panose="020F0502020204030204" pitchFamily="34" charset="0"/>
                            <a:sym typeface="Calibri"/>
                          </a:rPr>
                        </m:ctrlPr>
                      </m:sSubPr>
                      <m:e>
                        <m:r>
                          <a:rPr lang="en-US" sz="2000" b="0" i="1" dirty="0" smtClean="0">
                            <a:solidFill>
                              <a:srgbClr val="000000"/>
                            </a:solidFill>
                            <a:latin typeface="Cambria Math" panose="02040503050406030204" pitchFamily="18" charset="0"/>
                            <a:cs typeface="Calibri" panose="020F0502020204030204" pitchFamily="34" charset="0"/>
                            <a:sym typeface="Calibri"/>
                          </a:rPr>
                          <m:t>𝑖</m:t>
                        </m:r>
                      </m:e>
                      <m:sub>
                        <m:r>
                          <a:rPr lang="en-US" sz="2000" b="0" i="1" dirty="0" smtClean="0">
                            <a:solidFill>
                              <a:srgbClr val="000000"/>
                            </a:solidFill>
                            <a:latin typeface="Cambria Math" panose="02040503050406030204" pitchFamily="18" charset="0"/>
                            <a:cs typeface="Calibri" panose="020F0502020204030204" pitchFamily="34" charset="0"/>
                            <a:sym typeface="Calibri"/>
                          </a:rPr>
                          <m:t>𝑆</m:t>
                        </m:r>
                      </m:sub>
                    </m:sSub>
                    <m:r>
                      <a:rPr lang="en-US" sz="2000" b="0" i="1" dirty="0" smtClean="0">
                        <a:solidFill>
                          <a:srgbClr val="000000"/>
                        </a:solidFill>
                        <a:latin typeface="Cambria Math" panose="02040503050406030204" pitchFamily="18" charset="0"/>
                        <a:cs typeface="Calibri" panose="020F0502020204030204" pitchFamily="34" charset="0"/>
                        <a:sym typeface="Calibri"/>
                      </a:rPr>
                      <m:t>=</m:t>
                    </m:r>
                    <m:f>
                      <m:fPr>
                        <m:ctrlPr>
                          <a:rPr lang="en-US" sz="2000" b="0" i="1" dirty="0" smtClean="0">
                            <a:solidFill>
                              <a:srgbClr val="000000"/>
                            </a:solidFill>
                            <a:latin typeface="Cambria Math" panose="02040503050406030204" pitchFamily="18" charset="0"/>
                            <a:cs typeface="Calibri" panose="020F0502020204030204" pitchFamily="34" charset="0"/>
                            <a:sym typeface="Calibri"/>
                          </a:rPr>
                        </m:ctrlPr>
                      </m:fPr>
                      <m:num>
                        <m:r>
                          <a:rPr lang="en-US" sz="2000" b="0" i="1" dirty="0" smtClean="0">
                            <a:solidFill>
                              <a:srgbClr val="000000"/>
                            </a:solidFill>
                            <a:latin typeface="Cambria Math" panose="02040503050406030204" pitchFamily="18" charset="0"/>
                            <a:cs typeface="Calibri" panose="020F0502020204030204" pitchFamily="34" charset="0"/>
                            <a:sym typeface="Calibri"/>
                          </a:rPr>
                          <m:t>𝑉</m:t>
                        </m:r>
                      </m:num>
                      <m:den>
                        <m:r>
                          <a:rPr lang="en-US" sz="2000"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1.5</m:t>
                    </m:r>
                    <m:r>
                      <a:rPr lang="en-US" sz="2000"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37973" y="1572324"/>
                <a:ext cx="7244989" cy="4938568"/>
              </a:xfrm>
              <a:prstGeom prst="rect">
                <a:avLst/>
              </a:prstGeom>
              <a:blipFill>
                <a:blip r:embed="rId3"/>
                <a:stretch>
                  <a:fillRect l="-1576" t="-769" r="-701"/>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8032343" y="2596294"/>
            <a:ext cx="4176248" cy="3201985"/>
            <a:chOff x="7879824" y="1173279"/>
            <a:chExt cx="4176248" cy="320198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735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879824"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061270" y="11732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Class C amplifiers and Norcal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a:solidFill>
                      <a:srgbClr val="000000"/>
                    </a:solidFill>
                    <a:ea typeface="Cambria Math" panose="02040503050406030204" pitchFamily="18" charset="0"/>
                    <a:sym typeface="Calibri"/>
                  </a:rPr>
                  <a:t>Norcal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008421" y="106945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93847"/>
            <a:ext cx="1045991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24: Norcal Power Amp</a:t>
            </a:r>
            <a:endParaRPr sz="44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688754" y="2374707"/>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18832" y="1376062"/>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18832" y="1376062"/>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60380"/>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Thermal modelling</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650816"/>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650816"/>
                <a:ext cx="10804004" cy="4290597"/>
              </a:xfrm>
              <a:prstGeom prst="rect">
                <a:avLst/>
              </a:prstGeom>
              <a:blipFill>
                <a:blip r:embed="rId3"/>
                <a:stretch>
                  <a:fillRect l="-940" t="-88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0588"/>
            <a:ext cx="1191095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25: Thermal modelling</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2029315"/>
                <a:ext cx="10053251" cy="36829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a:t>
                </a:r>
                <a:r>
                  <a:rPr lang="en-US" sz="2000"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sz="2000"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2029315"/>
                <a:ext cx="10053251" cy="3682991"/>
              </a:xfrm>
              <a:prstGeom prst="rect">
                <a:avLst/>
              </a:prstGeom>
              <a:blipFill>
                <a:blip r:embed="rId3"/>
                <a:stretch>
                  <a:fillRect l="-1136" t="-1271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222691"/>
            <a:ext cx="10972789"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Clapp oscillator</a:t>
            </a:r>
            <a:endParaRPr sz="4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28438" y="1561282"/>
                <a:ext cx="7034328"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𝐺𝑥</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𝑦</m:t>
                    </m:r>
                  </m:oMath>
                </a14:m>
                <a:r>
                  <a:rPr lang="en-US" sz="2000" dirty="0">
                    <a:solidFill>
                      <a:srgbClr val="000000"/>
                    </a:solidFill>
                    <a:cs typeface="Calibri"/>
                    <a:sym typeface="Calibri"/>
                  </a:rPr>
                  <a:t>, 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𝐺</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oMath>
                </a14:m>
                <a:r>
                  <a:rPr lang="en-US" sz="2000" dirty="0">
                    <a:solidFill>
                      <a:srgbClr val="000000"/>
                    </a:solidFill>
                    <a:cs typeface="Calibri"/>
                    <a:sym typeface="Calibri"/>
                  </a:rPr>
                  <a:t> </a:t>
                </a:r>
              </a:p>
              <a:p>
                <a:pPr defTabSz="457200" latinLnBrk="1" hangingPunct="0"/>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𝑑</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𝑔</m:t>
                        </m:r>
                      </m:e>
                      <m:sub>
                        <m:r>
                          <a:rPr lang="en-US" sz="2000" i="1">
                            <a:solidFill>
                              <a:srgbClr val="000000"/>
                            </a:solidFill>
                            <a:latin typeface="Cambria Math" panose="02040503050406030204" pitchFamily="18" charset="0"/>
                            <a:cs typeface="Calibri"/>
                            <a:sym typeface="Calibri"/>
                          </a:rPr>
                          <m:t>𝑚</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Resonance: </a:t>
                </a:r>
                <a14:m>
                  <m:oMath xmlns:m="http://schemas.openxmlformats.org/officeDocument/2006/math">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cs typeface="Calibri"/>
                            <a:sym typeface="Calibri"/>
                          </a:rPr>
                          <m:t>0</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𝐶</m:t>
                    </m:r>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2</m:t>
                            </m:r>
                          </m:sub>
                        </m:sSub>
                      </m:e>
                    </m:d>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3</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At resonance,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𝑣</m:t>
                        </m:r>
                      </m:e>
                      <m:sub>
                        <m:r>
                          <a:rPr lang="en-US" sz="2000" i="1">
                            <a:solidFill>
                              <a:srgbClr val="000000"/>
                            </a:solidFill>
                            <a:latin typeface="Cambria Math" panose="02040503050406030204" pitchFamily="18" charset="0"/>
                          </a:rPr>
                          <m:t>𝑔𝑠</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𝑑</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𝐿</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Oscillation continues if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r>
                      <a:rPr lang="en-US" sz="2000" i="1">
                        <a:solidFill>
                          <a:srgbClr val="000000"/>
                        </a:solidFill>
                        <a:latin typeface="Cambria Math" panose="02040503050406030204" pitchFamily="18" charset="0"/>
                      </a:rPr>
                      <m:t>&gt;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r>
                      <a:rPr lang="en-US" sz="2000" i="1">
                        <a:solidFill>
                          <a:srgbClr val="000000"/>
                        </a:solidFill>
                        <a:latin typeface="Cambria Math" panose="02040503050406030204" pitchFamily="18" charset="0"/>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28438" y="1561282"/>
                <a:ext cx="7034328" cy="4635725"/>
              </a:xfrm>
              <a:prstGeom prst="rect">
                <a:avLst/>
              </a:prstGeom>
              <a:blipFill>
                <a:blip r:embed="rId3"/>
                <a:stretch>
                  <a:fillRect l="-1441" t="-5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9569554" y="637885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4" name="Group 3">
            <a:extLst>
              <a:ext uri="{FF2B5EF4-FFF2-40B4-BE49-F238E27FC236}">
                <a16:creationId xmlns:a16="http://schemas.microsoft.com/office/drawing/2014/main" id="{114C4DAB-C429-34DD-FAB0-1C9F90B0AE71}"/>
              </a:ext>
            </a:extLst>
          </p:cNvPr>
          <p:cNvGrpSpPr/>
          <p:nvPr/>
        </p:nvGrpSpPr>
        <p:grpSpPr>
          <a:xfrm>
            <a:off x="8498022" y="3184247"/>
            <a:ext cx="3457348" cy="3103583"/>
            <a:chOff x="7942778" y="3296830"/>
            <a:chExt cx="3457348" cy="3103583"/>
          </a:xfrm>
        </p:grpSpPr>
        <p:sp>
          <p:nvSpPr>
            <p:cNvPr id="271" name="TextBox 270">
              <a:extLst>
                <a:ext uri="{FF2B5EF4-FFF2-40B4-BE49-F238E27FC236}">
                  <a16:creationId xmlns:a16="http://schemas.microsoft.com/office/drawing/2014/main" id="{2E4351D3-EC80-2146-B209-4BB498FA0219}"/>
                </a:ext>
              </a:extLst>
            </p:cNvPr>
            <p:cNvSpPr txBox="1"/>
            <p:nvPr/>
          </p:nvSpPr>
          <p:spPr>
            <a:xfrm>
              <a:off x="10029819" y="3296830"/>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10847625" y="5083569"/>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0430673" y="6068973"/>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9444250" y="4908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8807691" y="4292162"/>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9660941" y="4613252"/>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8753210" y="4825049"/>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0495797" y="5482754"/>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9368077" y="4440206"/>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9357401" y="4820123"/>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0569401" y="3363077"/>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0531838" y="334990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9482481" y="4302473"/>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9496349" y="4943405"/>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9634614" y="4979105"/>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7942778" y="5008522"/>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8800272" y="5472805"/>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045172" y="490144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9935600" y="4071045"/>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8690650" y="4284840"/>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8331724" y="4452884"/>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0554956" y="4430957"/>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0520949" y="4904525"/>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231894" y="5667984"/>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0515279" y="543483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397814" y="1186299"/>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407697"/>
            <a:ext cx="11611765"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Norcal Receiver Incremental Tuning (RIT)</a:t>
            </a:r>
            <a:endParaRPr sz="44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748654" y="2196190"/>
            <a:ext cx="6388516" cy="37025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transmitter is on, TX will be 8V and the left comparator will be off, the right one on and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receiving, TX is &lt;1.4V, disconnecting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and shorting R</a:t>
            </a:r>
            <a:r>
              <a:rPr lang="en-US" sz="2000" baseline="-25000" dirty="0">
                <a:solidFill>
                  <a:srgbClr val="000000"/>
                </a:solidFill>
                <a:latin typeface="Calibri"/>
                <a:ea typeface="Calibri"/>
                <a:cs typeface="Calibri"/>
                <a:sym typeface="Calibri"/>
              </a:rPr>
              <a:t>16</a:t>
            </a:r>
            <a:r>
              <a:rPr lang="en-US" sz="2000"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521392" y="1975062"/>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253924"/>
            <a:ext cx="920576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26: Norcal VFO</a:t>
            </a:r>
            <a:endParaRPr sz="4400" dirty="0">
              <a:latin typeface="Calibri" panose="020F0502020204030204" pitchFamily="34" charset="0"/>
              <a:cs typeface="Calibri" panose="020F0502020204030204" pitchFamily="34" charset="0"/>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336495" y="1480254"/>
            <a:ext cx="5731215" cy="48886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rPr>
              <a:t>Check MVAM108 capacitor when R</a:t>
            </a:r>
            <a:r>
              <a:rPr lang="en-US" sz="2000" baseline="-25000" dirty="0">
                <a:solidFill>
                  <a:srgbClr val="000000"/>
                </a:solidFill>
              </a:rPr>
              <a:t>17</a:t>
            </a:r>
            <a:r>
              <a:rPr lang="en-US" sz="2000" dirty="0">
                <a:solidFill>
                  <a:srgbClr val="000000"/>
                </a:solidFill>
              </a:rPr>
              <a:t> is high and low</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Start resistor </a:t>
            </a:r>
            <a:r>
              <a:rPr lang="en-US" sz="2000" dirty="0">
                <a:solidFill>
                  <a:srgbClr val="000000"/>
                </a:solidFill>
              </a:rPr>
              <a:t>(R</a:t>
            </a:r>
            <a:r>
              <a:rPr lang="en-US" sz="2000" baseline="-25000" dirty="0">
                <a:solidFill>
                  <a:srgbClr val="000000"/>
                </a:solidFill>
              </a:rPr>
              <a:t>21</a:t>
            </a:r>
            <a:r>
              <a:rPr lang="en-US" sz="2000" dirty="0">
                <a:solidFill>
                  <a:srgbClr val="000000"/>
                </a:solidFill>
              </a:rPr>
              <a:t>) pulls gate to ground at start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gain limiting diode (D</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Oscillator keeps growing as long as g</a:t>
            </a:r>
            <a:r>
              <a:rPr lang="en-US" sz="2000" baseline="-25000" dirty="0">
                <a:solidFill>
                  <a:srgbClr val="000000"/>
                </a:solidFill>
                <a:latin typeface="Calibri"/>
                <a:ea typeface="Calibri"/>
                <a:cs typeface="Calibri"/>
                <a:sym typeface="Calibri"/>
              </a:rPr>
              <a:t>m</a:t>
            </a:r>
            <a:r>
              <a:rPr lang="en-US" sz="2000" dirty="0">
                <a:solidFill>
                  <a:srgbClr val="000000"/>
                </a:solidFill>
                <a:latin typeface="Calibri"/>
                <a:ea typeface="Calibri"/>
                <a:cs typeface="Calibri"/>
                <a:sym typeface="Calibri"/>
              </a:rPr>
              <a:t>&gt;1/R</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DC voltage across wiper in R</a:t>
            </a:r>
            <a:r>
              <a:rPr lang="en-US" sz="2000"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does the frequency change as R</a:t>
            </a:r>
            <a:r>
              <a:rPr lang="en-US" sz="2000" baseline="-25000" dirty="0">
                <a:solidFill>
                  <a:srgbClr val="000000"/>
                </a:solidFill>
                <a:latin typeface="Calibri"/>
                <a:ea typeface="Calibri"/>
                <a:cs typeface="Calibri"/>
                <a:sym typeface="Calibri"/>
              </a:rPr>
              <a:t>17</a:t>
            </a:r>
            <a:r>
              <a:rPr lang="en-US" sz="2000"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oscillation frequency and the loss ratio |V/V</a:t>
            </a:r>
            <a:r>
              <a:rPr lang="en-US" sz="2000" baseline="-25000" dirty="0">
                <a:solidFill>
                  <a:srgbClr val="000000"/>
                </a:solidFill>
                <a:latin typeface="Calibri"/>
                <a:ea typeface="Calibri"/>
                <a:cs typeface="Calibri"/>
                <a:sym typeface="Calibri"/>
              </a:rPr>
              <a:t>I</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would this change if you took when L</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257718" y="1574137"/>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60298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589838" y="3658151"/>
              <a:ext cx="749048"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488178" y="4521283"/>
              <a:ext cx="77646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840596" cy="46945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for the purpose of calculating resonant frequency.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840596" cy="4694562"/>
              </a:xfrm>
              <a:prstGeom prst="rect">
                <a:avLst/>
              </a:prstGeom>
              <a:blipFill>
                <a:blip r:embed="rId3"/>
                <a:stretch>
                  <a:fillRect l="-1148" t="-539" r="-14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966650" y="1615642"/>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487268" y="3379279"/>
              <a:ext cx="1867587" cy="1051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5101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Calibri" panose="020F0502020204030204" pitchFamily="34" charset="0"/>
                <a:cs typeface="Calibri" panose="020F0502020204030204" pitchFamily="34" charset="0"/>
              </a:rPr>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81891" y="1647223"/>
                <a:ext cx="10973789" cy="4207310"/>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and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i="1">
                        <a:latin typeface="Cambria Math" panose="02040503050406030204" pitchFamily="18" charset="0"/>
                      </a:rPr>
                      <m:t>𝐼</m:t>
                    </m:r>
                    <m:r>
                      <a:rPr lang="en-US" sz="2000" i="1">
                        <a:latin typeface="Cambria Math" panose="02040503050406030204" pitchFamily="18" charset="0"/>
                      </a:rPr>
                      <m:t>=</m:t>
                    </m:r>
                    <m:r>
                      <a:rPr lang="en-US" sz="2000" i="1">
                        <a:latin typeface="Cambria Math" panose="02040503050406030204" pitchFamily="18" charset="0"/>
                      </a:rPr>
                      <m:t>𝐶𝑉𝑗</m:t>
                    </m:r>
                    <m:r>
                      <a:rPr lang="en-US" sz="2000" i="1">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i="1">
                        <a:latin typeface="Cambria Math" panose="02040503050406030204" pitchFamily="18" charset="0"/>
                      </a:rPr>
                      <m:t>𝑉</m:t>
                    </m:r>
                    <m:r>
                      <a:rPr lang="en-US" sz="2000" i="1">
                        <a:latin typeface="Cambria Math" panose="02040503050406030204" pitchFamily="18" charset="0"/>
                      </a:rPr>
                      <m:t>=</m:t>
                    </m:r>
                    <m:r>
                      <a:rPr lang="en-US" sz="2000" i="1">
                        <a:latin typeface="Cambria Math" panose="02040503050406030204" pitchFamily="18" charset="0"/>
                      </a:rPr>
                      <m:t>𝐿𝐼𝑗</m:t>
                    </m:r>
                    <m:r>
                      <a:rPr lang="en-US" sz="2000" i="1">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r>
                      <a:rPr lang="en-US" sz="2000" i="1">
                        <a:latin typeface="Cambria Math" panose="02040503050406030204" pitchFamily="18" charset="0"/>
                      </a:rPr>
                      <m:t>=</m:t>
                    </m:r>
                    <m:r>
                      <a:rPr lang="en-US" sz="2000" i="1">
                        <a:latin typeface="Cambria Math" panose="02040503050406030204" pitchFamily="18" charset="0"/>
                      </a:rPr>
                      <m:t>𝑍</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oMath>
                </a14:m>
                <a:r>
                  <a:rPr lang="en-US" sz="2000" dirty="0"/>
                  <a: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r>
                      <a:rPr lang="en-US" sz="2000" i="1">
                        <a:latin typeface="Cambria Math" panose="02040503050406030204" pitchFamily="18" charset="0"/>
                      </a:rPr>
                      <m:t>=</m:t>
                    </m:r>
                    <m:r>
                      <a:rPr lang="en-US" sz="2000" i="1">
                        <a:latin typeface="Cambria Math" panose="02040503050406030204" pitchFamily="18" charset="0"/>
                      </a:rPr>
                      <m:t>𝑌</m:t>
                    </m:r>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oMath>
                </a14:m>
                <a:r>
                  <a:rPr lang="en-US" sz="2000" dirty="0"/>
                  <a:t>, </a:t>
                </a:r>
                <a14:m>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81891" y="1647223"/>
                <a:ext cx="10973789" cy="4207310"/>
              </a:xfrm>
              <a:blipFill>
                <a:blip r:embed="rId2"/>
                <a:stretch>
                  <a:fillRect l="-462" t="-120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2032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Gain Limiting in Norcal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521910"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58946"/>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27: Gain limiting</a:t>
            </a:r>
            <a:endParaRPr sz="2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99008" y="1837741"/>
                <a:ext cx="10509820"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Calculate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99008" y="1837741"/>
                <a:ext cx="10509820" cy="4562672"/>
              </a:xfrm>
              <a:prstGeom prst="rect">
                <a:avLst/>
              </a:prstGeom>
              <a:blipFill>
                <a:blip r:embed="rId3"/>
                <a:stretch>
                  <a:fillRect l="-965" t="-554" r="-12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Calibri" panose="020F0502020204030204" pitchFamily="34" charset="0"/>
                <a:cs typeface="Calibri" panose="020F0502020204030204" pitchFamily="34" charset="0"/>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60529"/>
            <a:ext cx="11566535" cy="6985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28: Norcal RF Mixer</a:t>
            </a:r>
            <a:endParaRPr sz="44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544334" y="2235714"/>
                <a:ext cx="6127674" cy="36267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544334" y="2235714"/>
                <a:ext cx="6127674" cy="3626719"/>
              </a:xfrm>
              <a:prstGeom prst="rect">
                <a:avLst/>
              </a:prstGeom>
              <a:blipFill>
                <a:blip r:embed="rId3"/>
                <a:stretch>
                  <a:fillRect l="-1653" t="-104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335374" y="1620514"/>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19255"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66987"/>
            <a:ext cx="11020301"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29: Norcal Product Detector (1)</a:t>
            </a:r>
            <a:endParaRPr sz="44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4" name="Group 3">
            <a:extLst>
              <a:ext uri="{FF2B5EF4-FFF2-40B4-BE49-F238E27FC236}">
                <a16:creationId xmlns:a16="http://schemas.microsoft.com/office/drawing/2014/main" id="{5FF17F58-E979-E5E8-A00B-BB32BFC77CA7}"/>
              </a:ext>
            </a:extLst>
          </p:cNvPr>
          <p:cNvGrpSpPr/>
          <p:nvPr/>
        </p:nvGrpSpPr>
        <p:grpSpPr>
          <a:xfrm>
            <a:off x="8202224" y="1939973"/>
            <a:ext cx="4341857" cy="3352687"/>
            <a:chOff x="7613235"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678628"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977030"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8126598"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9058821" y="2389892"/>
              <a:ext cx="4600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766636"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841716"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848145"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853440"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841716"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9078685"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9068638"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9090410"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9078684"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787807"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678041"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782999"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819000"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678041"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357310"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211743"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405239"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775199"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869160"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260298"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211826"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10091834"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357310"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869160"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849849"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505614"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308599" y="3200838"/>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1152249"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374282"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264771"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211698"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328965"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930083"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10031594"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505614"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351233"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280370" y="28318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245569"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484573"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865781"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512956"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831423"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793709"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613235"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786617"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671185" y="2110735"/>
            <a:ext cx="6753442" cy="34384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210811"/>
            <a:ext cx="12037617"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30: Norcal transmit mixer and oscillator</a:t>
            </a:r>
            <a:endParaRPr sz="44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581305" y="2337948"/>
            <a:ext cx="6845880" cy="3221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grpSp>
        <p:nvGrpSpPr>
          <p:cNvPr id="3" name="Group 2">
            <a:extLst>
              <a:ext uri="{FF2B5EF4-FFF2-40B4-BE49-F238E27FC236}">
                <a16:creationId xmlns:a16="http://schemas.microsoft.com/office/drawing/2014/main" id="{0A427F02-1BD2-AC47-8040-0B3B18BA6B8B}"/>
              </a:ext>
            </a:extLst>
          </p:cNvPr>
          <p:cNvGrpSpPr/>
          <p:nvPr/>
        </p:nvGrpSpPr>
        <p:grpSpPr>
          <a:xfrm>
            <a:off x="8011886" y="2805595"/>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54419"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52561"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206494"/>
            <a:ext cx="11958446"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31: Norcal Audio Amp</a:t>
            </a:r>
            <a:endParaRPr sz="440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8048154" y="1620844"/>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7973645" y="3778214"/>
              <a:ext cx="174557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941986"/>
                <a:ext cx="6986704" cy="38968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941986"/>
                <a:ext cx="6986704" cy="3896898"/>
              </a:xfrm>
              <a:prstGeom prst="rect">
                <a:avLst/>
              </a:prstGeom>
              <a:blipFill>
                <a:blip r:embed="rId4"/>
                <a:stretch>
                  <a:fillRect l="-1633" t="-977" r="-30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76584"/>
            <a:ext cx="11593874"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panose="020F0502020204030204" pitchFamily="34" charset="0"/>
                <a:cs typeface="Calibri" panose="020F0502020204030204" pitchFamily="34" charset="0"/>
              </a:rPr>
              <a:t>Exercise 32: Norcal AGC</a:t>
            </a:r>
            <a:endParaRPr sz="44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663188" y="1913057"/>
                <a:ext cx="6655181" cy="39941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rPr>
                  <a:t>Connect function generator through 300K resistor to AF2 (620Hz sine, R</a:t>
                </a:r>
                <a:r>
                  <a:rPr lang="en-US" sz="2000" baseline="-25000" dirty="0">
                    <a:solidFill>
                      <a:srgbClr val="000000"/>
                    </a:solidFill>
                  </a:rPr>
                  <a:t>6</a:t>
                </a:r>
                <a:r>
                  <a:rPr lang="en-US" sz="2000" dirty="0">
                    <a:solidFill>
                      <a:srgbClr val="000000"/>
                    </a:solidFill>
                  </a:rPr>
                  <a:t> fully counterclockwise)  and oscilloscope to audio output.  Adjust input so output is 1V rms.  Connect multimeter to P.</a:t>
                </a:r>
              </a:p>
              <a:p>
                <a:pPr defTabSz="457200" hangingPunct="0"/>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a:p>
                <a:pPr defTabSz="457200" hangingPunct="0"/>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663188" y="1913057"/>
                <a:ext cx="6655181" cy="3994119"/>
              </a:xfrm>
              <a:prstGeom prst="rect">
                <a:avLst/>
              </a:prstGeom>
              <a:blipFill>
                <a:blip r:embed="rId3"/>
                <a:stretch>
                  <a:fillRect l="-1714" t="-94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845634" y="2055298"/>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a:cxnSpLocks/>
            </p:cNvCxnSpPr>
            <p:nvPr/>
          </p:nvCxnSpPr>
          <p:spPr>
            <a:xfrm>
              <a:off x="10552444" y="4003563"/>
              <a:ext cx="410242"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10268303" y="4830723"/>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000" dirty="0">
                <a:latin typeface="+mn-lt"/>
                <a:cs typeface="Arial" panose="020B0604020202020204" pitchFamily="34" charset="0"/>
              </a:rPr>
              <a:t>Logic symbols, flip flops, latches and shift registers</a:t>
            </a:r>
          </a:p>
        </p:txBody>
      </p:sp>
      <p:sp>
        <p:nvSpPr>
          <p:cNvPr id="3" name="Content Placeholder 2"/>
          <p:cNvSpPr>
            <a:spLocks noGrp="1"/>
          </p:cNvSpPr>
          <p:nvPr>
            <p:ph idx="1"/>
          </p:nvPr>
        </p:nvSpPr>
        <p:spPr>
          <a:xfrm>
            <a:off x="237485" y="3275390"/>
            <a:ext cx="8296915" cy="1970436"/>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circuit on the right is an S-R flip flop. </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QB = ¬Q, always. If EN=0, i</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=i</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=1,  the other NAND input will be Q.  ¬Q and Q will keep whatever values they had.  If EN=1, S=1 and R=0, Q=1 and QB=0. If EN=1, S=0 and R=1, Q=0 and QB=1.  The output is undefined if EN=1, and S and R have the same value.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grpSp>
        <p:nvGrpSpPr>
          <p:cNvPr id="49" name="Group 48">
            <a:extLst>
              <a:ext uri="{FF2B5EF4-FFF2-40B4-BE49-F238E27FC236}">
                <a16:creationId xmlns:a16="http://schemas.microsoft.com/office/drawing/2014/main" id="{906B92E7-336B-F912-8C31-80FDD24921F8}"/>
              </a:ext>
            </a:extLst>
          </p:cNvPr>
          <p:cNvGrpSpPr/>
          <p:nvPr/>
        </p:nvGrpSpPr>
        <p:grpSpPr>
          <a:xfrm>
            <a:off x="1499044" y="1916395"/>
            <a:ext cx="5154213" cy="1020866"/>
            <a:chOff x="1499044" y="1916395"/>
            <a:chExt cx="5154213" cy="1020866"/>
          </a:xfrm>
        </p:grpSpPr>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19163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19246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19246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19163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25359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25679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25530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2549350"/>
              <a:ext cx="838691" cy="369332"/>
            </a:xfrm>
            <a:prstGeom prst="rect">
              <a:avLst/>
            </a:prstGeom>
            <a:noFill/>
          </p:spPr>
          <p:txBody>
            <a:bodyPr wrap="none" rtlCol="0">
              <a:spAutoFit/>
            </a:bodyPr>
            <a:lstStyle/>
            <a:p>
              <a:r>
                <a:rPr lang="en-US"/>
                <a:t>not or</a:t>
              </a:r>
            </a:p>
          </p:txBody>
        </p:sp>
      </p:grpSp>
      <p:grpSp>
        <p:nvGrpSpPr>
          <p:cNvPr id="50" name="Group 49">
            <a:extLst>
              <a:ext uri="{FF2B5EF4-FFF2-40B4-BE49-F238E27FC236}">
                <a16:creationId xmlns:a16="http://schemas.microsoft.com/office/drawing/2014/main" id="{13F81021-8E1C-231B-16B9-20CC0E13D838}"/>
              </a:ext>
            </a:extLst>
          </p:cNvPr>
          <p:cNvGrpSpPr/>
          <p:nvPr/>
        </p:nvGrpSpPr>
        <p:grpSpPr>
          <a:xfrm>
            <a:off x="9379827" y="3186941"/>
            <a:ext cx="2560636" cy="1996152"/>
            <a:chOff x="9379827" y="3186941"/>
            <a:chExt cx="2560636" cy="1996152"/>
          </a:xfrm>
        </p:grpSpPr>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32622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6" name="TextBox 5">
              <a:extLst>
                <a:ext uri="{FF2B5EF4-FFF2-40B4-BE49-F238E27FC236}">
                  <a16:creationId xmlns:a16="http://schemas.microsoft.com/office/drawing/2014/main" id="{6300F4DE-7519-C54F-8EC8-EAAB49343EA2}"/>
                </a:ext>
              </a:extLst>
            </p:cNvPr>
            <p:cNvSpPr txBox="1"/>
            <p:nvPr/>
          </p:nvSpPr>
          <p:spPr>
            <a:xfrm>
              <a:off x="10607104" y="3186941"/>
              <a:ext cx="532550" cy="307777"/>
            </a:xfrm>
            <a:prstGeom prst="rect">
              <a:avLst/>
            </a:prstGeom>
            <a:noFill/>
          </p:spPr>
          <p:txBody>
            <a:bodyPr wrap="square" rtlCol="0">
              <a:spAutoFit/>
            </a:bodyPr>
            <a:lstStyle/>
            <a:p>
              <a:r>
                <a:rPr lang="en-US" sz="1400" dirty="0"/>
                <a:t>i</a:t>
              </a:r>
              <a:r>
                <a:rPr lang="en-US" sz="1400" baseline="-25000" dirty="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537525" y="4595747"/>
              <a:ext cx="532550" cy="307777"/>
            </a:xfrm>
            <a:prstGeom prst="rect">
              <a:avLst/>
            </a:prstGeom>
            <a:noFill/>
          </p:spPr>
          <p:txBody>
            <a:bodyPr wrap="square" rtlCol="0">
              <a:spAutoFit/>
            </a:bodyPr>
            <a:lstStyle/>
            <a:p>
              <a:r>
                <a:rPr lang="en-US" sz="1400"/>
                <a:t>i</a:t>
              </a:r>
              <a:r>
                <a:rPr lang="en-US" sz="1400" baseline="-25000"/>
                <a:t>2</a:t>
              </a:r>
            </a:p>
          </p:txBody>
        </p:sp>
      </p:grpSp>
    </p:spTree>
    <p:extLst>
      <p:ext uri="{BB962C8B-B14F-4D97-AF65-F5344CB8AC3E}">
        <p14:creationId xmlns:p14="http://schemas.microsoft.com/office/powerpoint/2010/main" val="3674300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99</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6" y="1567980"/>
            <a:ext cx="11311509" cy="501675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285750" lvl="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Package</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8 pin dual inline package (“DIP”)</a:t>
            </a:r>
          </a:p>
          <a:p>
            <a:pPr marL="742950" lvl="1" indent="-285750">
              <a:buFont typeface="Arial" panose="020B0604020202020204" pitchFamily="34" charset="0"/>
              <a:buChar char="•"/>
            </a:pPr>
            <a:r>
              <a:rPr sz="2000" dirty="0">
                <a:latin typeface="Calibri" panose="020F0502020204030204" pitchFamily="34" charset="0"/>
                <a:cs typeface="Calibri" panose="020F0502020204030204" pitchFamily="34" charset="0"/>
              </a:rPr>
              <a:t>Pin 1: -Vs</a:t>
            </a:r>
          </a:p>
          <a:p>
            <a:pPr marL="742950" lvl="1" indent="-285750">
              <a:buFont typeface="Arial" panose="020B0604020202020204" pitchFamily="34" charset="0"/>
              <a:buChar char="•"/>
            </a:pPr>
            <a:r>
              <a:rPr sz="2000" dirty="0">
                <a:latin typeface="Calibri" panose="020F0502020204030204" pitchFamily="34" charset="0"/>
                <a:cs typeface="Calibri" panose="020F0502020204030204" pitchFamily="34" charset="0"/>
              </a:rPr>
              <a:t>Pin 8: +Vs </a:t>
            </a:r>
          </a:p>
          <a:p>
            <a:pPr marL="742950" lvl="1" indent="-285750">
              <a:buFont typeface="Arial" panose="020B0604020202020204" pitchFamily="34" charset="0"/>
              <a:buChar char="•"/>
            </a:pPr>
            <a:r>
              <a:rPr sz="2000" dirty="0">
                <a:latin typeface="Calibri" panose="020F0502020204030204" pitchFamily="34" charset="0"/>
                <a:cs typeface="Calibri" panose="020F0502020204030204" pitchFamily="34" charset="0"/>
              </a:rPr>
              <a:t>Pin 2 (Trigger): </a:t>
            </a:r>
            <a:r>
              <a:rPr lang="en-US" sz="2000" dirty="0">
                <a:latin typeface="Calibri" panose="020F0502020204030204" pitchFamily="34" charset="0"/>
                <a:cs typeface="Calibri" panose="020F0502020204030204" pitchFamily="34" charset="0"/>
              </a:rPr>
              <a:t>Out HIGH if V &lt;</a:t>
            </a:r>
            <a:r>
              <a:rPr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V</a:t>
            </a:r>
            <a:r>
              <a:rPr lang="en-US" sz="2000" baseline="-25000" dirty="0">
                <a:latin typeface="Calibri" panose="020F0502020204030204" pitchFamily="34" charset="0"/>
                <a:cs typeface="Calibri" panose="020F0502020204030204" pitchFamily="34" charset="0"/>
              </a:rPr>
              <a:t>CC</a:t>
            </a:r>
            <a:r>
              <a:rPr sz="2000" dirty="0">
                <a:latin typeface="Calibri" panose="020F0502020204030204" pitchFamily="34" charset="0"/>
                <a:cs typeface="Calibri" panose="020F050202020403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sz="2000" dirty="0">
                <a:latin typeface="Calibri" panose="020F0502020204030204" pitchFamily="34" charset="0"/>
                <a:cs typeface="Calibri" panose="020F0502020204030204" pitchFamily="34" charset="0"/>
              </a:rPr>
              <a:t>Pin 3 (Output): (Pins 3 and 7 are "in phase.") Goes HIGH (about 2v less than rail) and LOW (about 0.5v less than 0v) and will deliver up to 200mA. </a:t>
            </a:r>
            <a:endParaRPr lang="en-US"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sz="2000" dirty="0">
                <a:latin typeface="Calibri" panose="020F0502020204030204" pitchFamily="34" charset="0"/>
                <a:cs typeface="Calibri" panose="020F0502020204030204" pitchFamily="34" charset="0"/>
              </a:rPr>
              <a:t>Pin 4 (Reset): Internally connected HIGH via 100k. Must be taken below 0.8v to reset the chip. </a:t>
            </a:r>
            <a:endParaRPr lang="en-US"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sz="2000" dirty="0">
                <a:latin typeface="Calibri" panose="020F0502020204030204" pitchFamily="34" charset="0"/>
                <a:cs typeface="Calibri" panose="020F0502020204030204" pitchFamily="34" charset="0"/>
              </a:rPr>
              <a:t>Pin 5 (Control): A voltage applied to this pin will vary the timing of the RC network (quite considerably). </a:t>
            </a:r>
            <a:endParaRPr lang="en-US"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sz="2000" dirty="0">
                <a:latin typeface="Calibri" panose="020F0502020204030204" pitchFamily="34" charset="0"/>
                <a:cs typeface="Calibri" panose="020F0502020204030204" pitchFamily="34" charset="0"/>
              </a:rPr>
              <a:t>Pin 6 (Threshold): </a:t>
            </a:r>
            <a:r>
              <a:rPr lang="en-US" sz="2000" dirty="0">
                <a:latin typeface="Calibri" panose="020F0502020204030204" pitchFamily="34" charset="0"/>
                <a:cs typeface="Calibri" panose="020F0502020204030204" pitchFamily="34" charset="0"/>
              </a:rPr>
              <a:t>HIGH if </a:t>
            </a:r>
            <a:r>
              <a:rPr lang="bg-BG" sz="2000" dirty="0">
                <a:latin typeface="Calibri" panose="020F0502020204030204" pitchFamily="34" charset="0"/>
                <a:cs typeface="Calibri" panose="020F0502020204030204" pitchFamily="34" charset="0"/>
              </a:rPr>
              <a:t>&gt; 2 V</a:t>
            </a:r>
            <a:r>
              <a:rPr lang="bg-BG" sz="2000" baseline="-25000" dirty="0">
                <a:latin typeface="Calibri" panose="020F0502020204030204" pitchFamily="34" charset="0"/>
                <a:cs typeface="Calibri" panose="020F0502020204030204" pitchFamily="34" charset="0"/>
              </a:rPr>
              <a:t>CC </a:t>
            </a:r>
            <a:r>
              <a:rPr lang="bg-BG" sz="2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a:t>
            </a:r>
            <a:r>
              <a:rPr sz="2000" dirty="0">
                <a:latin typeface="Calibri" panose="020F0502020204030204" pitchFamily="34" charset="0"/>
                <a:cs typeface="Calibri" panose="020F0502020204030204" pitchFamily="34" charset="0"/>
              </a:rPr>
              <a:t>make output LOW only if pin 2 is HIGH. </a:t>
            </a:r>
            <a:r>
              <a:rPr lang="en-US" sz="2000" dirty="0">
                <a:latin typeface="Calibri" panose="020F0502020204030204" pitchFamily="34" charset="0"/>
                <a:cs typeface="Calibri" panose="020F0502020204030204" pitchFamily="34" charset="0"/>
              </a:rPr>
              <a:t>Pin 6 </a:t>
            </a:r>
            <a:r>
              <a:rPr sz="2000" dirty="0">
                <a:latin typeface="Calibri" panose="020F0502020204030204" pitchFamily="34" charset="0"/>
                <a:cs typeface="Calibri" panose="020F0502020204030204" pitchFamily="34" charset="0"/>
              </a:rPr>
              <a:t>has very high impedance </a:t>
            </a:r>
            <a:r>
              <a:rPr lang="en-US" sz="2000" dirty="0">
                <a:latin typeface="Calibri" panose="020F0502020204030204" pitchFamily="34" charset="0"/>
                <a:cs typeface="Calibri" panose="020F0502020204030204" pitchFamily="34" charset="0"/>
              </a:rPr>
              <a:t>(~</a:t>
            </a:r>
            <a:r>
              <a:rPr sz="2000" dirty="0">
                <a:latin typeface="Calibri" panose="020F0502020204030204" pitchFamily="34" charset="0"/>
                <a:cs typeface="Calibri" panose="020F0502020204030204" pitchFamily="34" charset="0"/>
              </a:rPr>
              <a:t>10M) and will trigger with about 0.2uA. </a:t>
            </a:r>
            <a:endParaRPr lang="en-US"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sz="2000" dirty="0">
                <a:latin typeface="Calibri" panose="020F0502020204030204" pitchFamily="34" charset="0"/>
                <a:cs typeface="Calibri" panose="020F0502020204030204" pitchFamily="34" charset="0"/>
              </a:rPr>
              <a:t>Pin 7 (Discharge): Pin 7 is equal to pin 3 but pin 7 does not go high - it goes OPEN.  </a:t>
            </a:r>
            <a:r>
              <a:rPr lang="en-US" sz="2000" dirty="0">
                <a:latin typeface="Calibri" panose="020F0502020204030204" pitchFamily="34" charset="0"/>
                <a:cs typeface="Calibri" panose="020F0502020204030204" pitchFamily="34" charset="0"/>
              </a:rPr>
              <a:t>When </a:t>
            </a:r>
            <a:r>
              <a:rPr sz="2000" dirty="0">
                <a:latin typeface="Calibri" panose="020F0502020204030204" pitchFamily="34" charset="0"/>
                <a:cs typeface="Calibri" panose="020F0502020204030204" pitchFamily="34" charset="0"/>
              </a:rPr>
              <a:t>LOW </a:t>
            </a:r>
            <a:r>
              <a:rPr lang="en-US" sz="2000" dirty="0">
                <a:latin typeface="Calibri" panose="020F0502020204030204" pitchFamily="34" charset="0"/>
                <a:cs typeface="Calibri" panose="020F0502020204030204" pitchFamily="34" charset="0"/>
              </a:rPr>
              <a:t>it </a:t>
            </a:r>
            <a:r>
              <a:rPr sz="2000" dirty="0">
                <a:latin typeface="Calibri" panose="020F0502020204030204" pitchFamily="34" charset="0"/>
                <a:cs typeface="Calibri" panose="020F0502020204030204" pitchFamily="34" charset="0"/>
              </a:rPr>
              <a:t>sink</a:t>
            </a:r>
            <a:r>
              <a:rPr lang="en-US" sz="2000" dirty="0">
                <a:latin typeface="Calibri" panose="020F0502020204030204" pitchFamily="34" charset="0"/>
                <a:cs typeface="Calibri" panose="020F0502020204030204" pitchFamily="34" charset="0"/>
              </a:rPr>
              <a:t>s</a:t>
            </a:r>
            <a:r>
              <a:rPr sz="2000" dirty="0">
                <a:latin typeface="Calibri" panose="020F0502020204030204" pitchFamily="34" charset="0"/>
                <a:cs typeface="Calibri" panose="020F050202020403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9309</TotalTime>
  <Words>14215</Words>
  <Application>Microsoft Macintosh PowerPoint</Application>
  <PresentationFormat>Widescreen</PresentationFormat>
  <Paragraphs>2528</Paragraphs>
  <Slides>106</Slides>
  <Notes>86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Arial</vt:lpstr>
      <vt:lpstr>Calibri</vt:lpstr>
      <vt:lpstr>Calibri Light</vt:lpstr>
      <vt:lpstr>Cambria Math</vt:lpstr>
      <vt:lpstr>Times New Roman</vt:lpstr>
      <vt:lpstr>Office Theme</vt:lpstr>
      <vt:lpstr>Electronics of Radio, Part 1 Notes on David Rutledge’s book</vt:lpstr>
      <vt:lpstr>Basic concepts</vt:lpstr>
      <vt:lpstr>Resistors, capacitors, inductors</vt:lpstr>
      <vt:lpstr>Diodes, transformers</vt:lpstr>
      <vt:lpstr>Simple circuit analysis with Kirchhoff</vt:lpstr>
      <vt:lpstr>Simple circuit analysis with Kirchhoff</vt:lpstr>
      <vt:lpstr>RC/RL circuit analysis with Kirchhoff</vt:lpstr>
      <vt:lpstr>PowerPoint Presentation</vt:lpstr>
      <vt:lpstr>Phasors</vt:lpstr>
      <vt:lpstr>Circuit analysis and impedance</vt:lpstr>
      <vt:lpstr>Phasors, impedance and power</vt:lpstr>
      <vt:lpstr>Q and phasors</vt:lpstr>
      <vt:lpstr>Resonance and Q</vt:lpstr>
      <vt:lpstr>Phasors, impedance and power</vt:lpstr>
      <vt:lpstr>Thevenin and Norton</vt:lpstr>
      <vt:lpstr>Thevenin and Norton</vt:lpstr>
      <vt:lpstr>Exercise 1: Resistors</vt:lpstr>
      <vt:lpstr>Exercise 3: Capacitors </vt:lpstr>
      <vt:lpstr>Signals and modulation</vt:lpstr>
      <vt:lpstr>Exercise 4: Diode detectors</vt:lpstr>
      <vt:lpstr>AM Modulator for previous exercise</vt:lpstr>
      <vt:lpstr>Exercise 5: Inductors </vt:lpstr>
      <vt:lpstr>PowerPoint Presentation</vt:lpstr>
      <vt:lpstr>Exercise 6: Diodes and snubbers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emitter amplifier (PNP)</vt:lpstr>
      <vt:lpstr>BJT common collector amplifier</vt:lpstr>
      <vt:lpstr>BJT common base amplifier</vt:lpstr>
      <vt:lpstr>PowerPoint Presentation</vt:lpstr>
      <vt:lpstr>PowerPoint Presentation</vt:lpstr>
      <vt:lpstr>PowerPoint Presentation</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Logic symbols, flip flops, latches and shift registers</vt:lpstr>
      <vt:lpstr>IC’s: 555 Timer</vt:lpstr>
      <vt:lpstr>PowerPoint Presentation</vt:lpstr>
      <vt:lpstr>PowerPoint Presentation</vt:lpstr>
      <vt:lpstr>Using the 555 to generate a clock</vt:lpstr>
      <vt:lpstr>Using the 555 to clock a counter</vt:lpstr>
      <vt:lpstr>Using the 555 to generate a pulse</vt:lpstr>
      <vt:lpstr>More circuits</vt:lpstr>
      <vt:lpstr>More Circuits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Radio,1</dc:title>
  <dc:subject/>
  <dc:creator>John Manferdelli</dc:creator>
  <cp:keywords/>
  <dc:description/>
  <cp:lastModifiedBy>John Manferdelli</cp:lastModifiedBy>
  <cp:revision>1160</cp:revision>
  <cp:lastPrinted>2025-07-02T00:40:55Z</cp:lastPrinted>
  <dcterms:created xsi:type="dcterms:W3CDTF">2021-07-06T18:24:07Z</dcterms:created>
  <dcterms:modified xsi:type="dcterms:W3CDTF">2025-12-01T05:12:58Z</dcterms:modified>
  <cp:category/>
</cp:coreProperties>
</file>